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0" r:id="rId5"/>
    <p:sldId id="301" r:id="rId6"/>
    <p:sldId id="302" r:id="rId7"/>
    <p:sldId id="303" r:id="rId8"/>
    <p:sldId id="379" r:id="rId9"/>
    <p:sldId id="378" r:id="rId10"/>
    <p:sldId id="287" r:id="rId11"/>
    <p:sldId id="333" r:id="rId12"/>
    <p:sldId id="343" r:id="rId13"/>
    <p:sldId id="356" r:id="rId14"/>
    <p:sldId id="344" r:id="rId15"/>
    <p:sldId id="357" r:id="rId16"/>
    <p:sldId id="345" r:id="rId17"/>
    <p:sldId id="334" r:id="rId18"/>
    <p:sldId id="347" r:id="rId19"/>
    <p:sldId id="348" r:id="rId20"/>
    <p:sldId id="349" r:id="rId21"/>
    <p:sldId id="346" r:id="rId22"/>
    <p:sldId id="350" r:id="rId23"/>
    <p:sldId id="351" r:id="rId24"/>
    <p:sldId id="352" r:id="rId25"/>
    <p:sldId id="353" r:id="rId26"/>
    <p:sldId id="335" r:id="rId27"/>
    <p:sldId id="355" r:id="rId28"/>
    <p:sldId id="354" r:id="rId29"/>
    <p:sldId id="336" r:id="rId30"/>
    <p:sldId id="358" r:id="rId31"/>
    <p:sldId id="337" r:id="rId32"/>
    <p:sldId id="361" r:id="rId33"/>
    <p:sldId id="366" r:id="rId34"/>
    <p:sldId id="365" r:id="rId35"/>
    <p:sldId id="364" r:id="rId36"/>
    <p:sldId id="363" r:id="rId37"/>
    <p:sldId id="362" r:id="rId38"/>
    <p:sldId id="339" r:id="rId39"/>
    <p:sldId id="368" r:id="rId40"/>
    <p:sldId id="369" r:id="rId41"/>
    <p:sldId id="342" r:id="rId42"/>
    <p:sldId id="372" r:id="rId43"/>
    <p:sldId id="370" r:id="rId44"/>
    <p:sldId id="341" r:id="rId45"/>
    <p:sldId id="371" r:id="rId46"/>
    <p:sldId id="373" r:id="rId47"/>
    <p:sldId id="340" r:id="rId48"/>
    <p:sldId id="359" r:id="rId49"/>
    <p:sldId id="360" r:id="rId50"/>
    <p:sldId id="288" r:id="rId51"/>
    <p:sldId id="289" r:id="rId52"/>
    <p:sldId id="263" r:id="rId53"/>
    <p:sldId id="277" r:id="rId54"/>
    <p:sldId id="261" r:id="rId55"/>
    <p:sldId id="258" r:id="rId56"/>
    <p:sldId id="265" r:id="rId57"/>
    <p:sldId id="266" r:id="rId58"/>
    <p:sldId id="275" r:id="rId59"/>
    <p:sldId id="276" r:id="rId60"/>
    <p:sldId id="279" r:id="rId61"/>
    <p:sldId id="278" r:id="rId62"/>
    <p:sldId id="320" r:id="rId63"/>
    <p:sldId id="317" r:id="rId64"/>
    <p:sldId id="283" r:id="rId65"/>
    <p:sldId id="281" r:id="rId66"/>
    <p:sldId id="313" r:id="rId67"/>
    <p:sldId id="327" r:id="rId68"/>
    <p:sldId id="374" r:id="rId69"/>
    <p:sldId id="285" r:id="rId70"/>
    <p:sldId id="375" r:id="rId71"/>
    <p:sldId id="377" r:id="rId72"/>
    <p:sldId id="376" r:id="rId73"/>
    <p:sldId id="314" r:id="rId74"/>
    <p:sldId id="321" r:id="rId75"/>
    <p:sldId id="322" r:id="rId76"/>
    <p:sldId id="323" r:id="rId77"/>
    <p:sldId id="324" r:id="rId78"/>
    <p:sldId id="325" r:id="rId79"/>
    <p:sldId id="326" r:id="rId80"/>
    <p:sldId id="315" r:id="rId81"/>
    <p:sldId id="259" r:id="rId82"/>
    <p:sldId id="332" r:id="rId83"/>
    <p:sldId id="304" r:id="rId84"/>
    <p:sldId id="305" r:id="rId85"/>
    <p:sldId id="306" r:id="rId86"/>
    <p:sldId id="307" r:id="rId87"/>
    <p:sldId id="308" r:id="rId88"/>
    <p:sldId id="309" r:id="rId89"/>
    <p:sldId id="310" r:id="rId90"/>
    <p:sldId id="311" r:id="rId91"/>
    <p:sldId id="312" r:id="rId92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D330"/>
    <a:srgbClr val="00CC00"/>
    <a:srgbClr val="0C7CD2"/>
    <a:srgbClr val="1F7EE7"/>
    <a:srgbClr val="AE1517"/>
    <a:srgbClr val="CC0000"/>
    <a:srgbClr val="758C3A"/>
    <a:srgbClr val="023C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1" autoAdjust="0"/>
    <p:restoredTop sz="94660"/>
  </p:normalViewPr>
  <p:slideViewPr>
    <p:cSldViewPr>
      <p:cViewPr varScale="1">
        <p:scale>
          <a:sx n="189" d="100"/>
          <a:sy n="189" d="100"/>
        </p:scale>
        <p:origin x="2429" y="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9822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7937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513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3307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5166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9848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229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7012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819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5849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3910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Picture 27" descr="nb v rufghjf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7962900" y="6375400"/>
            <a:ext cx="1073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b="1">
                <a:solidFill>
                  <a:schemeClr val="bg1"/>
                </a:solidFill>
              </a:rPr>
              <a:t>Page </a:t>
            </a:r>
            <a:fld id="{97F4A783-A70C-499C-A70F-F13181491C8B}" type="slidenum">
              <a:rPr lang="fr-FR" altLang="en-US" b="1">
                <a:solidFill>
                  <a:schemeClr val="bg1"/>
                </a:solidFill>
              </a:rPr>
              <a:pPr/>
              <a:t>‹#›</a:t>
            </a:fld>
            <a:endParaRPr lang="fr-FR" altLang="en-US" b="1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dc.noaa.gov/oa/climate/ghcn-daily/" TargetMode="Externa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ncdc.noaa.gov/oa/climate/ghcn-daily/" TargetMode="Externa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3danim8.wordpress.com/2015/02/02/how-to-build-an-alteryx-workflow-to-visualize-data-in-tableau-part-4/" TargetMode="Externa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0" name="Picture 22" descr="bvcb dfbvcdf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4924" y="333375"/>
            <a:ext cx="8785548" cy="1286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0" tIns="180000" rIns="180000" bIns="180000">
            <a:spAutoFit/>
          </a:bodyPr>
          <a:lstStyle/>
          <a:p>
            <a:r>
              <a:rPr lang="fr-FR" altLang="en-US" sz="3200" b="1" dirty="0" err="1">
                <a:solidFill>
                  <a:srgbClr val="023CB1"/>
                </a:solidFill>
                <a:latin typeface="Verdana" panose="020B0604030504040204" pitchFamily="34" charset="0"/>
              </a:rPr>
              <a:t>Visualizing</a:t>
            </a:r>
            <a:r>
              <a:rPr lang="fr-FR" altLang="en-US" sz="3200" b="1" dirty="0">
                <a:solidFill>
                  <a:srgbClr val="023CB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rgbClr val="023CB1"/>
                </a:solidFill>
                <a:latin typeface="Verdana" panose="020B0604030504040204" pitchFamily="34" charset="0"/>
              </a:rPr>
              <a:t>Climate</a:t>
            </a:r>
            <a:r>
              <a:rPr lang="fr-FR" altLang="en-US" sz="3200" b="1" dirty="0">
                <a:solidFill>
                  <a:srgbClr val="023CB1"/>
                </a:solidFill>
                <a:latin typeface="Verdana" panose="020B0604030504040204" pitchFamily="34" charset="0"/>
              </a:rPr>
              <a:t> Change </a:t>
            </a:r>
          </a:p>
          <a:p>
            <a:r>
              <a:rPr lang="fr-FR" altLang="en-US" sz="2800" b="1" i="1" dirty="0">
                <a:solidFill>
                  <a:srgbClr val="023CB1"/>
                </a:solidFill>
                <a:latin typeface="Verdana" panose="020B0604030504040204" pitchFamily="34" charset="0"/>
              </a:rPr>
              <a:t>Ken Black (April 19, 2018)</a:t>
            </a:r>
            <a:endParaRPr lang="fr-FR" altLang="en-US" sz="2800" i="1" dirty="0">
              <a:solidFill>
                <a:srgbClr val="023CB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63979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Global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Warming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Indicators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A45C96-F0C8-45D5-A27B-32106EEE95CC}"/>
              </a:ext>
            </a:extLst>
          </p:cNvPr>
          <p:cNvSpPr/>
          <p:nvPr/>
        </p:nvSpPr>
        <p:spPr>
          <a:xfrm>
            <a:off x="2555776" y="1268760"/>
            <a:ext cx="4514377" cy="44319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Helvetica" panose="020B0604020202020204" pitchFamily="34" charset="0"/>
              </a:rPr>
              <a:t>Global temperature rise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Helvetica" panose="020B0604020202020204" pitchFamily="34" charset="0"/>
              </a:rPr>
              <a:t>Shrinking ice sheets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i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Glacial retreat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Helvetica" panose="020B0604020202020204" pitchFamily="34" charset="0"/>
              </a:rPr>
              <a:t>Melting permafrost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i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Decreased snow cover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Helvetica" panose="020B0604020202020204" pitchFamily="34" charset="0"/>
              </a:rPr>
              <a:t>Declining Arctic sea ice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i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Warming oceans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i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Ocean acidification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i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Sea level rise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Helvetica" panose="020B0604020202020204" pitchFamily="34" charset="0"/>
              </a:rPr>
              <a:t>Extreme events increasing</a:t>
            </a:r>
          </a:p>
          <a:p>
            <a:endParaRPr lang="en-US" sz="2400" b="1" i="0" dirty="0">
              <a:solidFill>
                <a:schemeClr val="bg1"/>
              </a:solidFill>
              <a:effectLst/>
              <a:latin typeface="Helvetica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b="1" i="0" dirty="0">
              <a:solidFill>
                <a:schemeClr val="bg1"/>
              </a:solidFill>
              <a:effectLst/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006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67954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1 - Global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Temperature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Rise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4C1B42-B987-4A1D-82B5-A669736D38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00098"/>
            <a:ext cx="7764782" cy="455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25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67954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1 - Global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Temperature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Rise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A39155-4A73-41B5-9925-4B201AA37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136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86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67954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1 - Global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Temperature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Rise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526605-AA09-4053-BC6F-0C39C0785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39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67954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1 - Global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Temperature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Rise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6B1AB2-2D3C-48AA-9C91-10B571958A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368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70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67954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1 - Global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Temperature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Rise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015830-F105-4C0B-B875-D910D90B97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07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67954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1 - Global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Temperature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Rise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DFB46E-7CC9-48C2-935A-8ABEA4DD3B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" y="741702"/>
            <a:ext cx="9129901" cy="513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93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86934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2 –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Shrinking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Ice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Sheets -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Greenland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F4D899-AD00-484B-B51F-AAB7D7143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16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86934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2 –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Shrinking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Ice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Sheets -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Greenland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A801F-D96C-4A6C-B95F-05FD44F74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25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86934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2 –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Shrinking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Ice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Sheets -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Greenland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ED373D-E6EF-4882-892F-C9FB9015C9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86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18598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Outline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907704" y="908050"/>
            <a:ext cx="6696546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Background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Motivation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Define Weather and Climate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 Climate Change Dichotomy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Global Warming Indicators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Published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Data Source and Overview</a:t>
            </a:r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Data Visualization Via Tableau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Closing Remarks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altLang="en-US" sz="32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86934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2 –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Shrinking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Ice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Sheets -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Greenland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19AABB-24B8-4157-B60F-951B3AFAC5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85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86885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2 –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Shrinking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Ice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Sheets -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Antarctica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BC190B-654D-441A-B630-F2626153F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80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86885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2 –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Shrinking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Ice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Sheets -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Antarctica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CA4C3E-E46D-4BB6-A018-4A91D85530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03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86885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2 –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Shrinking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Ice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Sheets -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Antarctica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D4081B-671D-4CF2-8711-A872916A84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49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86885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2 –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Shrinking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Ice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Sheets -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Antarctica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36172-707C-4D68-9545-A490086737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74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86885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2 –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Shrinking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Ice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Sheets -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Antarctica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C101E8-9A7D-49DA-8470-A38748DBB7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6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64636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3 – Glacial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Retreat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- Alaska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D1E27-E050-4CF9-9CD6-0638E04DC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73688"/>
            <a:ext cx="689564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196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6633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3 – Glacial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Retreat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- Canada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F51625-1E46-400F-B5AA-53E027218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7674226" cy="593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48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7303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3 – Glacial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Retreat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-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Greenland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318B23-C4C3-4D74-8225-50E642F54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73688"/>
            <a:ext cx="8028384" cy="564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45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54777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4 –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Melting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Permafrost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C62430-5969-4CE2-99B1-43931F012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836712"/>
            <a:ext cx="6800156" cy="492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36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29322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Background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899592" y="980728"/>
            <a:ext cx="770413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I have been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doing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this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work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for over 3.5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years</a:t>
            </a:r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Nobody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ever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asked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me to do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this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work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. I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created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the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ideas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and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am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solely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responsible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for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what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was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created</a:t>
            </a:r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My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natural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curiosity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coupled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with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my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quantitative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skills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sets and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powerful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software (Alteryx and Tableau) have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allowed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me to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perform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this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work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</a:p>
          <a:p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I have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asked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the data to tell me a story and the data has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complied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with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my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request</a:t>
            </a:r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531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54777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4 –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Melting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Permafrost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BD9782-2C27-4F6E-A1D1-9BA7FE2AC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745748"/>
            <a:ext cx="5256584" cy="595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33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63305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5 –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Decreased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Snow Cover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89D150-6A91-49CF-98B2-FD62B5A6C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738588"/>
            <a:ext cx="7344816" cy="560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339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63305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5 –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Decreased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Snow Cover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FD3868-7B41-4D8A-AFB8-1484FC751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793702"/>
            <a:ext cx="7560840" cy="550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426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65357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6 –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Declining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Arctic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Sea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Ice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4098A7-C48A-4790-A44A-CE370320BC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050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65357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6 –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Declining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Arctic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Sea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Ice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3AB770-7778-47F3-8847-B5AD5FCF60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260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65357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6 –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Declining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Arctic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Sea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Ice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9070CC-B578-4198-8529-F2A80CD62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05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65357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6 –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Declining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Arctic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Sea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Ice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FF7F51-EF98-4342-AB7F-300AE838CF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081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65357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6 –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Declining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Arctic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Sea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Ice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30AA70-7160-4EC2-8728-78A809A1CF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060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49600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7 –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Warming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Oceans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3AAC3B-A45E-4EB7-B0CB-7434C6B54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773688"/>
            <a:ext cx="7488832" cy="562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817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49600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7 –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Warming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Oceans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170CB9-D465-46B7-8580-D08A22541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43" y="836712"/>
            <a:ext cx="8424936" cy="533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42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59859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Motivation For This Work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763688" y="980728"/>
            <a:ext cx="6840041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I have no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political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or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scientific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agenda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I’m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following</a:t>
            </a:r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I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just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love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this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planet</a:t>
            </a:r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I do not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attempt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to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explain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how or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why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temperature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changes are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occurring</a:t>
            </a:r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I do not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wish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to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take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part in the global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warming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debate</a:t>
            </a:r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I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am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not a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climatologist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,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meteorologist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, or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atmospheric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scientist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. I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spent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30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years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studying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the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earth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from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the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ground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inward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, and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now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I’m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changing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my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focus to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studying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the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atmosphere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19505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54841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8 –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Ocean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Acidification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7F2129-FBDA-479E-8499-DD7E8B32D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773688"/>
            <a:ext cx="5112568" cy="529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898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54841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8 –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Ocean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Acidification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2787FF-76A4-48E5-AD4E-8A5CF10A9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980728"/>
            <a:ext cx="3033991" cy="5229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087A43-1F05-4AA1-9017-1BFC52CA3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908719"/>
            <a:ext cx="2232248" cy="537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709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43620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9 –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Sea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Level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Rise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0FD6F2-5135-42E4-80A2-482071FFD3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529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43620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9 –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Sea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Level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Rise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0547DF-EDD8-47D3-AD73-69B557E029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1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43620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9 –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Sea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Level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Rise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A49C3B-88A3-4526-ABA1-25A8302309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135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43620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9 –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Sea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Level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Rise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D87FA-58BE-405A-B216-3ECDEB692D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83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75632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10 –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Extreme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Events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Increasing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F0949D-977F-4FD3-AA94-3ED44BF0D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773688"/>
            <a:ext cx="6310780" cy="521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060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75632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10 –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Extreme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Events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Increasing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FE4E59-7A4A-4863-94D0-9F4CE9F87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73688"/>
            <a:ext cx="8028384" cy="565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799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75632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10 –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Extreme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Events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Increasing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1870A0-E180-4440-A117-CC01CD651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759860"/>
            <a:ext cx="8236964" cy="560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191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75632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10 –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Extreme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Events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Increasing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16877C-CC03-40D8-B02A-97468A0E9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73688"/>
            <a:ext cx="8820472" cy="531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49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44278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What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is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Weather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?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971600" y="908050"/>
            <a:ext cx="7632650" cy="518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r>
              <a:rPr lang="en-US" sz="2800" dirty="0">
                <a:solidFill>
                  <a:schemeClr val="bg1"/>
                </a:solidFill>
              </a:rPr>
              <a:t>Weather is the state of the atmosphere with respect to wind, temperature, cloudiness, moisture, pressure, etc.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Weather is composed of a minimum of three components: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Wind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Water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Temperature (</a:t>
            </a:r>
            <a:r>
              <a:rPr lang="en-US" sz="2800" i="1" dirty="0">
                <a:solidFill>
                  <a:schemeClr val="bg1"/>
                </a:solidFill>
              </a:rPr>
              <a:t>the topic of today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</a:p>
          <a:p>
            <a:pPr marL="971550" lvl="1" indent="-514350">
              <a:buFont typeface="+mj-lt"/>
              <a:buAutoNum type="arabicPeriod"/>
            </a:pPr>
            <a:endParaRPr lang="en-US" sz="2800" dirty="0">
              <a:solidFill>
                <a:schemeClr val="bg1"/>
              </a:solidFill>
            </a:endParaRP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Other definitions might include air pressure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algn="just"/>
            <a:endParaRPr lang="fr-FR" altLang="en-US" sz="32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536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21712" y="168751"/>
            <a:ext cx="619111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Ken’s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Motivation – </a:t>
            </a:r>
          </a:p>
          <a:p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Uninspiring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Visualizations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831741"/>
            <a:ext cx="4683164" cy="30335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772816"/>
            <a:ext cx="3957231" cy="315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372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87591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2800" b="1" dirty="0">
                <a:solidFill>
                  <a:schemeClr val="bg1"/>
                </a:solidFill>
                <a:latin typeface="Verdana" panose="020B0604030504040204" pitchFamily="34" charset="0"/>
              </a:rPr>
              <a:t>I </a:t>
            </a:r>
            <a:r>
              <a:rPr lang="fr-FR" altLang="en-US" sz="28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want</a:t>
            </a:r>
            <a:r>
              <a:rPr lang="fr-FR" altLang="en-US" sz="2800" b="1" dirty="0">
                <a:solidFill>
                  <a:schemeClr val="bg1"/>
                </a:solidFill>
                <a:latin typeface="Verdana" panose="020B0604030504040204" pitchFamily="34" charset="0"/>
              </a:rPr>
              <a:t> to </a:t>
            </a:r>
            <a:r>
              <a:rPr lang="fr-FR" altLang="en-US" sz="28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visualize</a:t>
            </a:r>
            <a:r>
              <a:rPr lang="fr-FR" altLang="en-US" sz="2800" b="1" dirty="0">
                <a:solidFill>
                  <a:schemeClr val="bg1"/>
                </a:solidFill>
                <a:latin typeface="Verdana" panose="020B0604030504040204" pitchFamily="34" charset="0"/>
              </a:rPr>
              <a:t> the changes </a:t>
            </a:r>
            <a:r>
              <a:rPr lang="fr-FR" altLang="en-US" sz="28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using</a:t>
            </a:r>
            <a:r>
              <a:rPr lang="fr-FR" altLang="en-US" sz="2800" b="1" dirty="0">
                <a:solidFill>
                  <a:schemeClr val="bg1"/>
                </a:solidFill>
                <a:latin typeface="Verdana" panose="020B0604030504040204" pitchFamily="34" charset="0"/>
              </a:rPr>
              <a:t> data</a:t>
            </a:r>
            <a:endParaRPr lang="fr-FR" alt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78" y="3933056"/>
            <a:ext cx="4882677" cy="25795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08" y="1052736"/>
            <a:ext cx="4969870" cy="262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716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47099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Published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Materials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99183" y="5373216"/>
            <a:ext cx="39629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3danim8’s Blog Is </a:t>
            </a:r>
          </a:p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Now Datablends.us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99A94D-609B-4272-B839-DF4F58DE5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9144000" cy="428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75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47099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Published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Materials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81A2CB-F4DC-4884-8366-0C37A7786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927540"/>
            <a:ext cx="4479071" cy="19086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461760-8F30-4772-AEDE-95B1E9886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791" y="2924944"/>
            <a:ext cx="4479070" cy="37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713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29867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Data Source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187624" y="908720"/>
            <a:ext cx="770413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algn="just"/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  <a:hlinkClick r:id="rId2"/>
              </a:rPr>
              <a:t>Data Source 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– The Global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Historical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Climatology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Network</a:t>
            </a:r>
          </a:p>
          <a:p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Daily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climate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25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Gigabytes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in compact format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100,818 monitoring stations world-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wide</a:t>
            </a:r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Data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goes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back to 1700’s in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some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countries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9965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68275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  <a:hlinkClick r:id="rId2"/>
              </a:rPr>
              <a:t>GHCN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– Global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Historical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Climatology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Network</a:t>
            </a:r>
            <a:endParaRPr lang="fr-FR" altLang="en-US" sz="2000" dirty="0">
              <a:solidFill>
                <a:schemeClr val="bg1"/>
              </a:solidFill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900113" y="908050"/>
            <a:ext cx="770413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algn="just"/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836712"/>
            <a:ext cx="6699321" cy="463922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76129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A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Sample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of the Native, Compact Daily Data Format</a:t>
            </a:r>
            <a:endParaRPr lang="fr-FR" altLang="en-US" sz="2000" dirty="0">
              <a:solidFill>
                <a:schemeClr val="bg1"/>
              </a:solidFill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900113" y="908050"/>
            <a:ext cx="770413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r>
              <a:rPr lang="fr-FR" altLang="en-US" sz="2000" b="1">
                <a:solidFill>
                  <a:schemeClr val="bg1"/>
                </a:solidFill>
                <a:latin typeface="Verdana" panose="020B0604030504040204" pitchFamily="34" charset="0"/>
              </a:rPr>
              <a:t>A Sample of the Native, Compact Daily Data Format</a:t>
            </a:r>
            <a:endParaRPr lang="fr-FR" altLang="en-US" sz="2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908050"/>
            <a:ext cx="7309815" cy="39753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55776" y="53732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altLang="en-US" b="1" dirty="0">
                <a:solidFill>
                  <a:schemeClr val="bg1"/>
                </a:solidFill>
                <a:latin typeface="Verdana" panose="020B0604030504040204" pitchFamily="34" charset="0"/>
              </a:rPr>
              <a:t>This data </a:t>
            </a:r>
            <a:r>
              <a:rPr lang="fr-FR" altLang="en-US" b="1" dirty="0" err="1">
                <a:solidFill>
                  <a:schemeClr val="bg1"/>
                </a:solidFill>
                <a:latin typeface="Verdana" panose="020B0604030504040204" pitchFamily="34" charset="0"/>
              </a:rPr>
              <a:t>isn’t</a:t>
            </a:r>
            <a:r>
              <a:rPr lang="fr-FR" altLang="en-US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b="1" dirty="0" err="1">
                <a:solidFill>
                  <a:schemeClr val="bg1"/>
                </a:solidFill>
                <a:latin typeface="Verdana" panose="020B0604030504040204" pitchFamily="34" charset="0"/>
              </a:rPr>
              <a:t>exactly</a:t>
            </a:r>
            <a:r>
              <a:rPr lang="fr-FR" altLang="en-US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b="1" dirty="0" err="1">
                <a:solidFill>
                  <a:schemeClr val="bg1"/>
                </a:solidFill>
                <a:latin typeface="Verdana" panose="020B0604030504040204" pitchFamily="34" charset="0"/>
              </a:rPr>
              <a:t>easy</a:t>
            </a:r>
            <a:r>
              <a:rPr lang="fr-FR" altLang="en-US" b="1" dirty="0">
                <a:solidFill>
                  <a:schemeClr val="bg1"/>
                </a:solidFill>
                <a:latin typeface="Verdana" panose="020B0604030504040204" pitchFamily="34" charset="0"/>
              </a:rPr>
              <a:t> to </a:t>
            </a:r>
            <a:r>
              <a:rPr lang="fr-FR" altLang="en-US" b="1" dirty="0" err="1">
                <a:solidFill>
                  <a:schemeClr val="bg1"/>
                </a:solidFill>
                <a:latin typeface="Verdana" panose="020B0604030504040204" pitchFamily="34" charset="0"/>
              </a:rPr>
              <a:t>work</a:t>
            </a:r>
            <a:r>
              <a:rPr lang="fr-FR" altLang="en-US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b="1" dirty="0" err="1">
                <a:solidFill>
                  <a:schemeClr val="bg1"/>
                </a:solidFill>
                <a:latin typeface="Verdana" panose="020B0604030504040204" pitchFamily="34" charset="0"/>
              </a:rPr>
              <a:t>with</a:t>
            </a:r>
            <a:r>
              <a:rPr lang="fr-FR" altLang="en-US" b="1" dirty="0">
                <a:solidFill>
                  <a:schemeClr val="bg1"/>
                </a:solidFill>
                <a:latin typeface="Verdana" panose="020B0604030504040204" pitchFamily="34" charset="0"/>
              </a:rPr>
              <a:t>!</a:t>
            </a:r>
            <a:endParaRPr lang="fr-F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5263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67986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Data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Preparation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Via Alteryx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187624" y="908720"/>
            <a:ext cx="770413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algn="just"/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This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work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would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not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exist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without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Alteryx</a:t>
            </a:r>
          </a:p>
          <a:p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The data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processing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methodology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has been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  <a:hlinkClick r:id="rId2"/>
              </a:rPr>
              <a:t>described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  <a:hlinkClick r:id="rId2"/>
              </a:rPr>
              <a:t> in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  <a:hlinkClick r:id="rId2"/>
              </a:rPr>
              <a:t>detail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  <a:hlinkClick r:id="rId2"/>
              </a:rPr>
              <a:t> in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  <a:hlinkClick r:id="rId2"/>
              </a:rPr>
              <a:t>this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  <a:hlinkClick r:id="rId2"/>
              </a:rPr>
              <a:t> article</a:t>
            </a:r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The data has been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processed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with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three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generations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of workflows,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with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unique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results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achieved</a:t>
            </a:r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4826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38587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Data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Overview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187624" y="908720"/>
            <a:ext cx="770413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algn="just"/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12,181 Monitoring Stations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Processed</a:t>
            </a:r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628800"/>
            <a:ext cx="5827720" cy="464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703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45512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Daily Data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Sample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187624" y="908720"/>
            <a:ext cx="770413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algn="just"/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84784"/>
            <a:ext cx="8853107" cy="245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34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42098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What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is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Climate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?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611560" y="908050"/>
            <a:ext cx="7992690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r>
              <a:rPr lang="en-US" sz="2800" dirty="0">
                <a:solidFill>
                  <a:schemeClr val="bg1"/>
                </a:solidFill>
              </a:rPr>
              <a:t>Climate is the composite or generally prevailing weather conditions of a region, as temperature, air pressure, humidity, precipitation, sunshine, cloudiness, and winds, throughout the year, averaged over a series of years.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altLang="en-US" sz="32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01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52373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Monthly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Data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Sample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187624" y="908720"/>
            <a:ext cx="770413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algn="just"/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28800"/>
            <a:ext cx="8349508" cy="210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917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50754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Decade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Data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Sample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187624" y="908720"/>
            <a:ext cx="770413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algn="just"/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96752"/>
            <a:ext cx="8881493" cy="305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006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76431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&gt;100,000 Monitoring Stations Over Time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915816" y="5157192"/>
            <a:ext cx="4824536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algn="just"/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68" y="773688"/>
            <a:ext cx="8134994" cy="437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238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56308" y="351906"/>
            <a:ext cx="75440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/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Daily Data – Over 280,000 records for March In NB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187624" y="908720"/>
            <a:ext cx="770413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algn="just"/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059832" y="5228308"/>
            <a:ext cx="482453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algn="just"/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NB shows intense March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heating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from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1960’s to 2010’s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1031059"/>
            <a:ext cx="8063653" cy="399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474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835998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Monthly Data – Can be shown for any station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187624" y="908720"/>
            <a:ext cx="770413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algn="just"/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08720"/>
            <a:ext cx="8029742" cy="4062586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915816" y="5157192"/>
            <a:ext cx="482453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algn="just"/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This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California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station shows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larger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Tmin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increase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compared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to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Tmax</a:t>
            </a:r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0186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547893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Worldwide Data Visualization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187624" y="908720"/>
            <a:ext cx="770413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algn="just"/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36266"/>
            <a:ext cx="8853832" cy="4464496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771800" y="5589240"/>
            <a:ext cx="4824536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algn="just"/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&gt;5,400 monitoring stations</a:t>
            </a:r>
          </a:p>
        </p:txBody>
      </p:sp>
    </p:spTree>
    <p:extLst>
      <p:ext uri="{BB962C8B-B14F-4D97-AF65-F5344CB8AC3E}">
        <p14:creationId xmlns:p14="http://schemas.microsoft.com/office/powerpoint/2010/main" val="37378022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" y="773688"/>
            <a:ext cx="9144000" cy="4525818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76690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Nebraska Temp Increases Over Decades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771800" y="5589240"/>
            <a:ext cx="4824536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algn="just"/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NB monitoring station shows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heating</a:t>
            </a:r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530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66993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Worldwide Heating 1960’s to 2010’s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2280"/>
            <a:ext cx="8797327" cy="46476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43808" y="566012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fr-FR" altLang="en-US" b="1" dirty="0">
                <a:solidFill>
                  <a:schemeClr val="bg1"/>
                </a:solidFill>
                <a:latin typeface="Verdana" panose="020B0604030504040204" pitchFamily="34" charset="0"/>
              </a:rPr>
              <a:t>&gt;5,400 monitoring stations</a:t>
            </a:r>
          </a:p>
          <a:p>
            <a:pPr algn="just"/>
            <a:r>
              <a:rPr lang="fr-FR" altLang="en-US" b="1" dirty="0">
                <a:solidFill>
                  <a:schemeClr val="bg1"/>
                </a:solidFill>
                <a:latin typeface="Verdana" panose="020B0604030504040204" pitchFamily="34" charset="0"/>
              </a:rPr>
              <a:t>March = 3 </a:t>
            </a:r>
            <a:r>
              <a:rPr lang="fr-FR" altLang="en-US" b="1" dirty="0" err="1">
                <a:solidFill>
                  <a:schemeClr val="bg1"/>
                </a:solidFill>
                <a:latin typeface="Verdana" panose="020B0604030504040204" pitchFamily="34" charset="0"/>
              </a:rPr>
              <a:t>deg</a:t>
            </a:r>
            <a:r>
              <a:rPr lang="fr-FR" altLang="en-US" b="1" dirty="0">
                <a:solidFill>
                  <a:schemeClr val="bg1"/>
                </a:solidFill>
                <a:latin typeface="Verdana" panose="020B0604030504040204" pitchFamily="34" charset="0"/>
              </a:rPr>
              <a:t> F</a:t>
            </a:r>
          </a:p>
        </p:txBody>
      </p:sp>
    </p:spTree>
    <p:extLst>
      <p:ext uri="{BB962C8B-B14F-4D97-AF65-F5344CB8AC3E}">
        <p14:creationId xmlns:p14="http://schemas.microsoft.com/office/powerpoint/2010/main" val="42867278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66993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Worldwide Heating 1960’s to 2010’s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2280"/>
            <a:ext cx="8797327" cy="46476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43808" y="566012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fr-FR" altLang="en-US" b="1" dirty="0">
                <a:solidFill>
                  <a:schemeClr val="bg1"/>
                </a:solidFill>
                <a:latin typeface="Verdana" panose="020B0604030504040204" pitchFamily="34" charset="0"/>
              </a:rPr>
              <a:t>&gt;5,400 monitoring stations</a:t>
            </a:r>
          </a:p>
          <a:p>
            <a:pPr algn="just"/>
            <a:r>
              <a:rPr lang="fr-FR" altLang="en-US" b="1" dirty="0">
                <a:solidFill>
                  <a:schemeClr val="bg1"/>
                </a:solidFill>
                <a:latin typeface="Verdana" panose="020B0604030504040204" pitchFamily="34" charset="0"/>
              </a:rPr>
              <a:t>March = 3 </a:t>
            </a:r>
            <a:r>
              <a:rPr lang="fr-FR" altLang="en-US" b="1" dirty="0" err="1">
                <a:solidFill>
                  <a:schemeClr val="bg1"/>
                </a:solidFill>
                <a:latin typeface="Verdana" panose="020B0604030504040204" pitchFamily="34" charset="0"/>
              </a:rPr>
              <a:t>deg</a:t>
            </a:r>
            <a:r>
              <a:rPr lang="fr-FR" altLang="en-US" b="1" dirty="0">
                <a:solidFill>
                  <a:schemeClr val="bg1"/>
                </a:solidFill>
                <a:latin typeface="Verdana" panose="020B0604030504040204" pitchFamily="34" charset="0"/>
              </a:rPr>
              <a:t> F</a:t>
            </a:r>
          </a:p>
        </p:txBody>
      </p:sp>
    </p:spTree>
    <p:extLst>
      <p:ext uri="{BB962C8B-B14F-4D97-AF65-F5344CB8AC3E}">
        <p14:creationId xmlns:p14="http://schemas.microsoft.com/office/powerpoint/2010/main" val="42924644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75013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Temperature Changes WRT to Latitude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187624" y="908720"/>
            <a:ext cx="770413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algn="just"/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122913-9A87-482B-BF6E-B399DCA80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53520"/>
            <a:ext cx="7884368" cy="556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13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83568" y="260648"/>
            <a:ext cx="738375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The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Climate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Change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Dichotomy</a:t>
            </a:r>
            <a:endParaRPr lang="fr-FR" altLang="en-US" sz="32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algn="ctr"/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Believers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Vs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Skeptics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5000" y="1772816"/>
            <a:ext cx="7589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Climate change believers insist that human activities are a primary cause of global climate change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5092032"/>
            <a:ext cx="3859907" cy="15182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5280" y="4149080"/>
            <a:ext cx="7589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Climate change skeptics insist that little to no evidence exists that human activities are causing climate change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760" y="2455638"/>
            <a:ext cx="3816424" cy="146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653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61879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Equatorial Temperature Changes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187624" y="908720"/>
            <a:ext cx="770413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algn="just"/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DC0212-8588-4B0D-B30E-9748A7B7A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00919"/>
            <a:ext cx="7704856" cy="556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741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95536" y="188640"/>
            <a:ext cx="659667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Mid-Latitude Temperature Change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187624" y="908720"/>
            <a:ext cx="770413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algn="just"/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87A7FB-4CC7-4D16-9A4D-B50C2D961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9153"/>
            <a:ext cx="7920880" cy="558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712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77843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Above Arctic Circle Temperature Changes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187624" y="908720"/>
            <a:ext cx="770413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algn="just"/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10CC28-2C49-4DFE-B972-FE424A05B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773688"/>
            <a:ext cx="7921128" cy="558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259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836712"/>
            <a:ext cx="6392386" cy="5308123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73416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Change In March from 1960’s to 2010’s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70A6C4-8781-43A3-A3F2-4AAA03704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88840"/>
            <a:ext cx="2496836" cy="25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560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69777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Change In May from 1960’s to 2010’s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40" y="692696"/>
            <a:ext cx="6480720" cy="56351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77770A-B316-4080-956B-60F3D5627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3" y="1988840"/>
            <a:ext cx="2496836" cy="25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143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80261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US Change In March from 1960’s to 2010’s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12" y="1052736"/>
            <a:ext cx="8524725" cy="45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7397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77984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March Nebraska Heating 1960’s to 2010’s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20" y="1052736"/>
            <a:ext cx="8524725" cy="45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492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7707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March Colorado Heating 1960’s to 2010’s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8524725" cy="45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026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78449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March S. Dakota Heating 1960’s to 2010’s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8388424" cy="443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778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74121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March Kansas Heating 1960’s to 2010’s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91992"/>
            <a:ext cx="8661026" cy="457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28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83568" y="260648"/>
            <a:ext cx="80297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The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Climate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Change Driver Is CO2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FDBE8E-7341-4AB3-BB27-4F727B4F5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45423"/>
            <a:ext cx="8681903" cy="541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752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764704"/>
            <a:ext cx="6712924" cy="49689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5576" y="106918"/>
            <a:ext cx="7776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Patterns of Heating and Cooling</a:t>
            </a:r>
          </a:p>
        </p:txBody>
      </p:sp>
    </p:spTree>
    <p:extLst>
      <p:ext uri="{BB962C8B-B14F-4D97-AF65-F5344CB8AC3E}">
        <p14:creationId xmlns:p14="http://schemas.microsoft.com/office/powerpoint/2010/main" val="14440860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403347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Closing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Remarks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900113" y="908050"/>
            <a:ext cx="770413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This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work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is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a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labor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of love</a:t>
            </a:r>
          </a:p>
          <a:p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Eventually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people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will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take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notice of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this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work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and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will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share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the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knowledge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it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contains</a:t>
            </a:r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Thanks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for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listening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and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subscribe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to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my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blog if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you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want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to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follow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the story as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it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continues to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unfold</a:t>
            </a:r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6271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55964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Data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Preparation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Notes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900113" y="908050"/>
            <a:ext cx="770413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The Alteryx workflows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shown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in the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next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series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of slides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were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used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to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process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the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temperature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and </a:t>
            </a:r>
            <a:r>
              <a:rPr lang="fr-FR" altLang="en-US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precipitaton</a:t>
            </a:r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data.</a:t>
            </a:r>
          </a:p>
          <a:p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9427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82237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Alteryx Configuration For Reading Compact Daily Data </a:t>
            </a:r>
            <a:endParaRPr lang="fr-FR" altLang="en-US" sz="2000" dirty="0">
              <a:solidFill>
                <a:schemeClr val="bg1"/>
              </a:solidFill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900113" y="908050"/>
            <a:ext cx="770413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algn="just"/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908050"/>
            <a:ext cx="6648450" cy="4057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206" y="5074237"/>
            <a:ext cx="5351884" cy="94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476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67986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Data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Preparation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Via Alteryx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187624" y="908720"/>
            <a:ext cx="770413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algn="just"/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32" y="1196752"/>
            <a:ext cx="8506029" cy="358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1298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67986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Data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Preparation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Via Alteryx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187624" y="908720"/>
            <a:ext cx="770413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algn="just"/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87" y="998861"/>
            <a:ext cx="8621474" cy="413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361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67986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Data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Preparation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Via Alteryx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187624" y="908720"/>
            <a:ext cx="770413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algn="just"/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1388304"/>
            <a:ext cx="8298180" cy="336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037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67986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Data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Preparation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Via Alteryx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187624" y="908720"/>
            <a:ext cx="770413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algn="just"/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8770620" cy="34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7407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67986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Data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Preparation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Via Alteryx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187624" y="908720"/>
            <a:ext cx="770413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algn="just"/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52736"/>
            <a:ext cx="77343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4786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67986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Data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Preparation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Via Alteryx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187624" y="908720"/>
            <a:ext cx="770413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algn="just"/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73688"/>
            <a:ext cx="7991345" cy="441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28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83568" y="260648"/>
            <a:ext cx="80297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The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Climate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Change Driver Is CO2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402A0F-796F-4495-84CB-1E91B1AE53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8172400" cy="485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212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67986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Data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Preparation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Via Alteryx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187624" y="908720"/>
            <a:ext cx="770413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algn="just"/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980728"/>
            <a:ext cx="5776312" cy="458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6758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67986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Data </a:t>
            </a:r>
            <a:r>
              <a:rPr lang="fr-FR" altLang="en-US" sz="32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Preparation</a:t>
            </a:r>
            <a:r>
              <a:rPr lang="fr-FR" altLang="en-US" sz="3200" b="1" dirty="0">
                <a:solidFill>
                  <a:schemeClr val="bg1"/>
                </a:solidFill>
                <a:latin typeface="Verdana" panose="020B0604030504040204" pitchFamily="34" charset="0"/>
              </a:rPr>
              <a:t> Via Alteryx</a:t>
            </a:r>
            <a:endParaRPr lang="fr-FR" altLang="en-US" sz="3200" dirty="0">
              <a:solidFill>
                <a:schemeClr val="bg1"/>
              </a:solidFill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187624" y="908720"/>
            <a:ext cx="770413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algn="just"/>
            <a:endParaRPr lang="fr-FR" altLang="en-US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854356"/>
            <a:ext cx="6748439" cy="442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19104"/>
      </p:ext>
    </p:extLst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2094</TotalTime>
  <Words>959</Words>
  <Application>Microsoft Office PowerPoint</Application>
  <PresentationFormat>On-screen Show (4:3)</PresentationFormat>
  <Paragraphs>177</Paragraphs>
  <Slides>91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5" baseType="lpstr">
      <vt:lpstr>Arial</vt:lpstr>
      <vt:lpstr>Helvetica</vt:lpstr>
      <vt:lpstr>Verdana</vt:lpstr>
      <vt:lpstr>Modèle par défaut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 Carrying Earth</dc:title>
  <dc:creator>www.powerpointstyles.com</dc:creator>
  <dc:description>Image credit to FreeDigitalPhotos.net</dc:description>
  <cp:lastModifiedBy>Kenneth Black</cp:lastModifiedBy>
  <cp:revision>137</cp:revision>
  <dcterms:created xsi:type="dcterms:W3CDTF">2009-03-23T15:23:24Z</dcterms:created>
  <dcterms:modified xsi:type="dcterms:W3CDTF">2018-04-17T18:32:31Z</dcterms:modified>
</cp:coreProperties>
</file>