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4"/>
    <p:sldMasterId id="2147483944" r:id="rId5"/>
  </p:sldMasterIdLst>
  <p:notesMasterIdLst>
    <p:notesMasterId r:id="rId27"/>
  </p:notesMasterIdLst>
  <p:handoutMasterIdLst>
    <p:handoutMasterId r:id="rId28"/>
  </p:handoutMasterIdLst>
  <p:sldIdLst>
    <p:sldId id="280" r:id="rId6"/>
    <p:sldId id="343" r:id="rId7"/>
    <p:sldId id="338" r:id="rId8"/>
    <p:sldId id="339" r:id="rId9"/>
    <p:sldId id="320" r:id="rId10"/>
    <p:sldId id="345" r:id="rId11"/>
    <p:sldId id="344" r:id="rId12"/>
    <p:sldId id="342" r:id="rId13"/>
    <p:sldId id="341" r:id="rId14"/>
    <p:sldId id="346" r:id="rId15"/>
    <p:sldId id="326" r:id="rId16"/>
    <p:sldId id="327" r:id="rId17"/>
    <p:sldId id="328" r:id="rId18"/>
    <p:sldId id="329" r:id="rId19"/>
    <p:sldId id="323" r:id="rId20"/>
    <p:sldId id="331" r:id="rId21"/>
    <p:sldId id="332" r:id="rId22"/>
    <p:sldId id="333" r:id="rId23"/>
    <p:sldId id="336" r:id="rId24"/>
    <p:sldId id="347" r:id="rId25"/>
    <p:sldId id="33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7BB"/>
    <a:srgbClr val="F5F5F5"/>
    <a:srgbClr val="6D6D6D"/>
    <a:srgbClr val="3B3B3B"/>
    <a:srgbClr val="145FAC"/>
    <a:srgbClr val="404040"/>
    <a:srgbClr val="000000"/>
    <a:srgbClr val="222222"/>
    <a:srgbClr val="333333"/>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68" autoAdjust="0"/>
    <p:restoredTop sz="96499"/>
  </p:normalViewPr>
  <p:slideViewPr>
    <p:cSldViewPr snapToGrid="0" snapToObjects="1">
      <p:cViewPr varScale="1">
        <p:scale>
          <a:sx n="156" d="100"/>
          <a:sy n="156" d="100"/>
        </p:scale>
        <p:origin x="120" y="40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273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1587BC-985F-3D42-BF48-E1346CFB14C6}" type="slidenum">
              <a:rPr lang="en-US" smtClean="0"/>
              <a:t>‹#›</a:t>
            </a:fld>
            <a:endParaRPr lang="en-US"/>
          </a:p>
        </p:txBody>
      </p:sp>
    </p:spTree>
    <p:extLst>
      <p:ext uri="{BB962C8B-B14F-4D97-AF65-F5344CB8AC3E}">
        <p14:creationId xmlns:p14="http://schemas.microsoft.com/office/powerpoint/2010/main" val="1985224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3A32A-F09B-5B43-8E0F-B4B0FD295E92}" type="datetimeFigureOut">
              <a:rPr lang="en-US" smtClean="0"/>
              <a:t>4/30/2019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56A62-BD92-594A-95B4-3FC7F8903D15}" type="slidenum">
              <a:rPr lang="en-US" smtClean="0"/>
              <a:t>‹#›</a:t>
            </a:fld>
            <a:endParaRPr lang="en-US"/>
          </a:p>
        </p:txBody>
      </p:sp>
    </p:spTree>
    <p:extLst>
      <p:ext uri="{BB962C8B-B14F-4D97-AF65-F5344CB8AC3E}">
        <p14:creationId xmlns:p14="http://schemas.microsoft.com/office/powerpoint/2010/main" val="1994228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328" y="365125"/>
            <a:ext cx="11257344" cy="890749"/>
          </a:xfrm>
          <a:prstGeom prst="rect">
            <a:avLst/>
          </a:prstGeom>
        </p:spPr>
        <p:txBody>
          <a:bodyPr anchor="ctr"/>
          <a:lstStyle>
            <a:lvl1pPr>
              <a:defRPr b="1" i="0">
                <a:solidFill>
                  <a:srgbClr val="145FAC"/>
                </a:solidFill>
                <a:latin typeface="GM Global Sans SemiBold" charset="0"/>
                <a:ea typeface="GM Global Sans SemiBold" charset="0"/>
                <a:cs typeface="GM Global Sans SemiBold" charset="0"/>
              </a:defRPr>
            </a:lvl1pPr>
          </a:lstStyle>
          <a:p>
            <a:r>
              <a:rPr lang="en-US"/>
              <a:t>Click to edit Master title style</a:t>
            </a:r>
            <a:endParaRPr lang="en-US" dirty="0"/>
          </a:p>
        </p:txBody>
      </p:sp>
    </p:spTree>
    <p:extLst>
      <p:ext uri="{BB962C8B-B14F-4D97-AF65-F5344CB8AC3E}">
        <p14:creationId xmlns:p14="http://schemas.microsoft.com/office/powerpoint/2010/main" val="848952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7328" y="1169043"/>
            <a:ext cx="5530247" cy="451413"/>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7328" y="1736203"/>
            <a:ext cx="5530247" cy="44534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169043"/>
            <a:ext cx="5552472" cy="451413"/>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736203"/>
            <a:ext cx="5552472" cy="44534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67328" y="365125"/>
            <a:ext cx="11257344" cy="890749"/>
          </a:xfrm>
          <a:prstGeom prst="rect">
            <a:avLst/>
          </a:prstGeom>
        </p:spPr>
        <p:txBody>
          <a:bodyPr anchor="ctr"/>
          <a:lstStyle>
            <a:lvl1pPr>
              <a:defRPr b="1" i="0">
                <a:solidFill>
                  <a:srgbClr val="145FAC"/>
                </a:solidFill>
                <a:latin typeface="GM Global Sans SemiBold" charset="0"/>
                <a:ea typeface="GM Global Sans SemiBold" charset="0"/>
                <a:cs typeface="GM Global Sans SemiBold" charset="0"/>
              </a:defRPr>
            </a:lvl1pPr>
          </a:lstStyle>
          <a:p>
            <a:r>
              <a:rPr lang="en-US"/>
              <a:t>Click to edit Master title style</a:t>
            </a:r>
            <a:endParaRPr lang="en-US" dirty="0"/>
          </a:p>
        </p:txBody>
      </p:sp>
    </p:spTree>
    <p:extLst>
      <p:ext uri="{BB962C8B-B14F-4D97-AF65-F5344CB8AC3E}">
        <p14:creationId xmlns:p14="http://schemas.microsoft.com/office/powerpoint/2010/main" val="431142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328" y="365125"/>
            <a:ext cx="4872768" cy="1069975"/>
          </a:xfrm>
          <a:prstGeom prst="rect">
            <a:avLst/>
          </a:prstGeom>
        </p:spPr>
        <p:txBody>
          <a:bodyPr anchor="ctr"/>
          <a:lstStyle>
            <a:lvl1pPr>
              <a:defRPr sz="3200" b="1" i="0">
                <a:solidFill>
                  <a:srgbClr val="145FAC"/>
                </a:solidFill>
                <a:latin typeface="GM Global Sans SemiBold" charset="0"/>
                <a:ea typeface="GM Global Sans SemiBold" charset="0"/>
                <a:cs typeface="GM Global Sans SemiBold" charset="0"/>
              </a:defRPr>
            </a:lvl1pPr>
          </a:lstStyle>
          <a:p>
            <a:r>
              <a:rPr lang="en-US"/>
              <a:t>Click to edit Master title style</a:t>
            </a:r>
            <a:endParaRPr lang="en-US" dirty="0"/>
          </a:p>
        </p:txBody>
      </p:sp>
      <p:sp>
        <p:nvSpPr>
          <p:cNvPr id="3" name="Picture Placeholder 2"/>
          <p:cNvSpPr>
            <a:spLocks noGrp="1"/>
          </p:cNvSpPr>
          <p:nvPr>
            <p:ph type="pic" idx="1"/>
          </p:nvPr>
        </p:nvSpPr>
        <p:spPr>
          <a:xfrm>
            <a:off x="5552472" y="365125"/>
            <a:ext cx="6172200" cy="5743067"/>
          </a:xfrm>
          <a:prstGeom prst="rect">
            <a:avLst/>
          </a:prstGeom>
        </p:spPr>
        <p:txBody>
          <a:bodyPr/>
          <a:lstStyle>
            <a:lvl1pPr marL="0" indent="0">
              <a:buNone/>
              <a:defRPr sz="28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67328" y="1508760"/>
            <a:ext cx="4872768" cy="4599432"/>
          </a:xfrm>
          <a:prstGeom prst="rect">
            <a:avLst/>
          </a:prstGeom>
        </p:spPr>
        <p:txBody>
          <a:bodyPr/>
          <a:lstStyle>
            <a:lvl1pPr marL="0" indent="0">
              <a:buNone/>
              <a:defRPr sz="1800" b="0" i="0">
                <a:latin typeface="GM Global Sans SemiLight" charset="0"/>
                <a:ea typeface="GM Global Sans SemiLight" charset="0"/>
                <a:cs typeface="GM Global Sans SemiLight"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5103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Picture Placeholder 2"/>
          <p:cNvSpPr>
            <a:spLocks noGrp="1"/>
          </p:cNvSpPr>
          <p:nvPr>
            <p:ph type="pic" idx="10"/>
          </p:nvPr>
        </p:nvSpPr>
        <p:spPr>
          <a:xfrm>
            <a:off x="1023446" y="2295874"/>
            <a:ext cx="1438835" cy="1751691"/>
          </a:xfrm>
          <a:prstGeom prst="rect">
            <a:avLst/>
          </a:prstGeom>
        </p:spPr>
        <p:txBody>
          <a:bodyPr/>
          <a:lstStyle>
            <a:lvl1pPr marL="0" indent="0">
              <a:buNone/>
              <a:defRPr sz="20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Picture Placeholder 2"/>
          <p:cNvSpPr>
            <a:spLocks noGrp="1"/>
          </p:cNvSpPr>
          <p:nvPr>
            <p:ph type="pic" idx="11"/>
          </p:nvPr>
        </p:nvSpPr>
        <p:spPr>
          <a:xfrm>
            <a:off x="3229768" y="2295874"/>
            <a:ext cx="1438835" cy="1751691"/>
          </a:xfrm>
          <a:prstGeom prst="rect">
            <a:avLst/>
          </a:prstGeom>
        </p:spPr>
        <p:txBody>
          <a:bodyPr/>
          <a:lstStyle>
            <a:lvl1pPr marL="0" indent="0">
              <a:buNone/>
              <a:defRPr sz="20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Picture Placeholder 2"/>
          <p:cNvSpPr>
            <a:spLocks noGrp="1"/>
          </p:cNvSpPr>
          <p:nvPr>
            <p:ph type="pic" idx="12"/>
          </p:nvPr>
        </p:nvSpPr>
        <p:spPr>
          <a:xfrm>
            <a:off x="5436090" y="2295874"/>
            <a:ext cx="1438835" cy="1751691"/>
          </a:xfrm>
          <a:prstGeom prst="rect">
            <a:avLst/>
          </a:prstGeom>
        </p:spPr>
        <p:txBody>
          <a:bodyPr/>
          <a:lstStyle>
            <a:lvl1pPr marL="0" indent="0">
              <a:buNone/>
              <a:defRPr sz="20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p:cNvSpPr>
            <a:spLocks noGrp="1"/>
          </p:cNvSpPr>
          <p:nvPr>
            <p:ph type="pic" idx="13"/>
          </p:nvPr>
        </p:nvSpPr>
        <p:spPr>
          <a:xfrm>
            <a:off x="7643285" y="2295874"/>
            <a:ext cx="1438835" cy="1751691"/>
          </a:xfrm>
          <a:prstGeom prst="rect">
            <a:avLst/>
          </a:prstGeom>
        </p:spPr>
        <p:txBody>
          <a:bodyPr/>
          <a:lstStyle>
            <a:lvl1pPr marL="0" indent="0">
              <a:buNone/>
              <a:defRPr sz="20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Picture Placeholder 2"/>
          <p:cNvSpPr>
            <a:spLocks noGrp="1"/>
          </p:cNvSpPr>
          <p:nvPr>
            <p:ph type="pic" idx="15"/>
          </p:nvPr>
        </p:nvSpPr>
        <p:spPr>
          <a:xfrm>
            <a:off x="9850480" y="2295874"/>
            <a:ext cx="1438835" cy="1751691"/>
          </a:xfrm>
          <a:prstGeom prst="rect">
            <a:avLst/>
          </a:prstGeom>
        </p:spPr>
        <p:txBody>
          <a:bodyPr/>
          <a:lstStyle>
            <a:lvl1pPr marL="0" indent="0">
              <a:buNone/>
              <a:defRPr sz="20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8"/>
          <p:cNvSpPr>
            <a:spLocks noGrp="1"/>
          </p:cNvSpPr>
          <p:nvPr>
            <p:ph type="body" sz="quarter" idx="21" hasCustomPrompt="1"/>
          </p:nvPr>
        </p:nvSpPr>
        <p:spPr>
          <a:xfrm>
            <a:off x="725490" y="4168588"/>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15" name="Text Placeholder 8"/>
          <p:cNvSpPr>
            <a:spLocks noGrp="1"/>
          </p:cNvSpPr>
          <p:nvPr>
            <p:ph type="body" sz="quarter" idx="22" hasCustomPrompt="1"/>
          </p:nvPr>
        </p:nvSpPr>
        <p:spPr>
          <a:xfrm>
            <a:off x="725490" y="4412690"/>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28" name="Text Placeholder 8"/>
          <p:cNvSpPr>
            <a:spLocks noGrp="1"/>
          </p:cNvSpPr>
          <p:nvPr>
            <p:ph type="body" sz="quarter" idx="31" hasCustomPrompt="1"/>
          </p:nvPr>
        </p:nvSpPr>
        <p:spPr>
          <a:xfrm>
            <a:off x="2931812" y="4168588"/>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29" name="Text Placeholder 8"/>
          <p:cNvSpPr>
            <a:spLocks noGrp="1"/>
          </p:cNvSpPr>
          <p:nvPr>
            <p:ph type="body" sz="quarter" idx="32" hasCustomPrompt="1"/>
          </p:nvPr>
        </p:nvSpPr>
        <p:spPr>
          <a:xfrm>
            <a:off x="2931812" y="4412690"/>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30" name="Text Placeholder 8"/>
          <p:cNvSpPr>
            <a:spLocks noGrp="1"/>
          </p:cNvSpPr>
          <p:nvPr>
            <p:ph type="body" sz="quarter" idx="33" hasCustomPrompt="1"/>
          </p:nvPr>
        </p:nvSpPr>
        <p:spPr>
          <a:xfrm>
            <a:off x="5138134" y="4168588"/>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31" name="Text Placeholder 8"/>
          <p:cNvSpPr>
            <a:spLocks noGrp="1"/>
          </p:cNvSpPr>
          <p:nvPr>
            <p:ph type="body" sz="quarter" idx="34" hasCustomPrompt="1"/>
          </p:nvPr>
        </p:nvSpPr>
        <p:spPr>
          <a:xfrm>
            <a:off x="5138134" y="4412690"/>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32" name="Text Placeholder 8"/>
          <p:cNvSpPr>
            <a:spLocks noGrp="1"/>
          </p:cNvSpPr>
          <p:nvPr>
            <p:ph type="body" sz="quarter" idx="35" hasCustomPrompt="1"/>
          </p:nvPr>
        </p:nvSpPr>
        <p:spPr>
          <a:xfrm>
            <a:off x="7345329" y="4168588"/>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33" name="Text Placeholder 8"/>
          <p:cNvSpPr>
            <a:spLocks noGrp="1"/>
          </p:cNvSpPr>
          <p:nvPr>
            <p:ph type="body" sz="quarter" idx="36" hasCustomPrompt="1"/>
          </p:nvPr>
        </p:nvSpPr>
        <p:spPr>
          <a:xfrm>
            <a:off x="7345329" y="4412690"/>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34" name="Text Placeholder 8"/>
          <p:cNvSpPr>
            <a:spLocks noGrp="1"/>
          </p:cNvSpPr>
          <p:nvPr>
            <p:ph type="body" sz="quarter" idx="37" hasCustomPrompt="1"/>
          </p:nvPr>
        </p:nvSpPr>
        <p:spPr>
          <a:xfrm>
            <a:off x="9552524" y="4168588"/>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35" name="Text Placeholder 8"/>
          <p:cNvSpPr>
            <a:spLocks noGrp="1"/>
          </p:cNvSpPr>
          <p:nvPr>
            <p:ph type="body" sz="quarter" idx="38" hasCustomPrompt="1"/>
          </p:nvPr>
        </p:nvSpPr>
        <p:spPr>
          <a:xfrm>
            <a:off x="9552524" y="4412690"/>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18" name="Title 1"/>
          <p:cNvSpPr>
            <a:spLocks noGrp="1"/>
          </p:cNvSpPr>
          <p:nvPr>
            <p:ph type="title"/>
          </p:nvPr>
        </p:nvSpPr>
        <p:spPr>
          <a:xfrm>
            <a:off x="467328" y="365125"/>
            <a:ext cx="11257344" cy="890749"/>
          </a:xfrm>
          <a:prstGeom prst="rect">
            <a:avLst/>
          </a:prstGeom>
        </p:spPr>
        <p:txBody>
          <a:bodyPr anchor="ctr"/>
          <a:lstStyle>
            <a:lvl1pPr>
              <a:defRPr b="1" i="0">
                <a:solidFill>
                  <a:srgbClr val="145FAC"/>
                </a:solidFill>
                <a:latin typeface="GM Global Sans SemiBold" charset="0"/>
                <a:ea typeface="GM Global Sans SemiBold" charset="0"/>
                <a:cs typeface="GM Global Sans SemiBold" charset="0"/>
              </a:defRPr>
            </a:lvl1pPr>
          </a:lstStyle>
          <a:p>
            <a:r>
              <a:rPr lang="en-US"/>
              <a:t>Click to edit Master title style</a:t>
            </a:r>
            <a:endParaRPr lang="en-US" dirty="0"/>
          </a:p>
        </p:txBody>
      </p:sp>
    </p:spTree>
    <p:extLst>
      <p:ext uri="{BB962C8B-B14F-4D97-AF65-F5344CB8AC3E}">
        <p14:creationId xmlns:p14="http://schemas.microsoft.com/office/powerpoint/2010/main" val="705234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Picture Placeholder 2"/>
          <p:cNvSpPr>
            <a:spLocks noGrp="1"/>
          </p:cNvSpPr>
          <p:nvPr>
            <p:ph type="pic" idx="10"/>
          </p:nvPr>
        </p:nvSpPr>
        <p:spPr>
          <a:xfrm>
            <a:off x="1030939" y="1267480"/>
            <a:ext cx="1438835" cy="1751691"/>
          </a:xfrm>
          <a:prstGeom prst="rect">
            <a:avLst/>
          </a:prstGeom>
        </p:spPr>
        <p:txBody>
          <a:bodyPr/>
          <a:lstStyle>
            <a:lvl1pPr marL="0" indent="0">
              <a:buNone/>
              <a:defRPr sz="18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Picture Placeholder 2"/>
          <p:cNvSpPr>
            <a:spLocks noGrp="1"/>
          </p:cNvSpPr>
          <p:nvPr>
            <p:ph type="pic" idx="11"/>
          </p:nvPr>
        </p:nvSpPr>
        <p:spPr>
          <a:xfrm>
            <a:off x="3203760" y="1267480"/>
            <a:ext cx="1438835" cy="1751691"/>
          </a:xfrm>
          <a:prstGeom prst="rect">
            <a:avLst/>
          </a:prstGeom>
        </p:spPr>
        <p:txBody>
          <a:bodyPr/>
          <a:lstStyle>
            <a:lvl1pPr marL="0" indent="0">
              <a:buNone/>
              <a:defRPr sz="18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Picture Placeholder 2"/>
          <p:cNvSpPr>
            <a:spLocks noGrp="1"/>
          </p:cNvSpPr>
          <p:nvPr>
            <p:ph type="pic" idx="12"/>
          </p:nvPr>
        </p:nvSpPr>
        <p:spPr>
          <a:xfrm>
            <a:off x="5376581" y="1267480"/>
            <a:ext cx="1438835" cy="1751691"/>
          </a:xfrm>
          <a:prstGeom prst="rect">
            <a:avLst/>
          </a:prstGeom>
        </p:spPr>
        <p:txBody>
          <a:bodyPr/>
          <a:lstStyle>
            <a:lvl1pPr marL="0" indent="0">
              <a:buNone/>
              <a:defRPr sz="18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p:cNvSpPr>
            <a:spLocks noGrp="1"/>
          </p:cNvSpPr>
          <p:nvPr>
            <p:ph type="pic" idx="13"/>
          </p:nvPr>
        </p:nvSpPr>
        <p:spPr>
          <a:xfrm>
            <a:off x="7549402" y="1267480"/>
            <a:ext cx="1438835" cy="1751691"/>
          </a:xfrm>
          <a:prstGeom prst="rect">
            <a:avLst/>
          </a:prstGeom>
        </p:spPr>
        <p:txBody>
          <a:bodyPr/>
          <a:lstStyle>
            <a:lvl1pPr marL="0" indent="0">
              <a:buNone/>
              <a:defRPr sz="18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Picture Placeholder 2"/>
          <p:cNvSpPr>
            <a:spLocks noGrp="1"/>
          </p:cNvSpPr>
          <p:nvPr>
            <p:ph type="pic" idx="15"/>
          </p:nvPr>
        </p:nvSpPr>
        <p:spPr>
          <a:xfrm>
            <a:off x="9722223" y="1267480"/>
            <a:ext cx="1438835" cy="1751691"/>
          </a:xfrm>
          <a:prstGeom prst="rect">
            <a:avLst/>
          </a:prstGeom>
        </p:spPr>
        <p:txBody>
          <a:bodyPr/>
          <a:lstStyle>
            <a:lvl1pPr marL="0" indent="0">
              <a:buNone/>
              <a:defRPr sz="18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p:cNvSpPr>
            <a:spLocks noGrp="1"/>
          </p:cNvSpPr>
          <p:nvPr>
            <p:ph type="pic" idx="16"/>
          </p:nvPr>
        </p:nvSpPr>
        <p:spPr>
          <a:xfrm>
            <a:off x="1030939" y="3823024"/>
            <a:ext cx="1438835" cy="1751691"/>
          </a:xfrm>
          <a:prstGeom prst="rect">
            <a:avLst/>
          </a:prstGeom>
        </p:spPr>
        <p:txBody>
          <a:bodyPr/>
          <a:lstStyle>
            <a:lvl1pPr marL="0" indent="0">
              <a:buNone/>
              <a:defRPr sz="18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p:cNvSpPr>
            <a:spLocks noGrp="1"/>
          </p:cNvSpPr>
          <p:nvPr>
            <p:ph type="pic" idx="17"/>
          </p:nvPr>
        </p:nvSpPr>
        <p:spPr>
          <a:xfrm>
            <a:off x="3203760" y="3823024"/>
            <a:ext cx="1438835" cy="1751691"/>
          </a:xfrm>
          <a:prstGeom prst="rect">
            <a:avLst/>
          </a:prstGeom>
        </p:spPr>
        <p:txBody>
          <a:bodyPr/>
          <a:lstStyle>
            <a:lvl1pPr marL="0" indent="0">
              <a:buNone/>
              <a:defRPr sz="18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7" name="Picture Placeholder 2"/>
          <p:cNvSpPr>
            <a:spLocks noGrp="1"/>
          </p:cNvSpPr>
          <p:nvPr>
            <p:ph type="pic" idx="18"/>
          </p:nvPr>
        </p:nvSpPr>
        <p:spPr>
          <a:xfrm>
            <a:off x="5376581" y="3823024"/>
            <a:ext cx="1438835" cy="1751691"/>
          </a:xfrm>
          <a:prstGeom prst="rect">
            <a:avLst/>
          </a:prstGeom>
        </p:spPr>
        <p:txBody>
          <a:bodyPr/>
          <a:lstStyle>
            <a:lvl1pPr marL="0" indent="0">
              <a:buNone/>
              <a:defRPr sz="18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8" name="Picture Placeholder 2"/>
          <p:cNvSpPr>
            <a:spLocks noGrp="1"/>
          </p:cNvSpPr>
          <p:nvPr>
            <p:ph type="pic" idx="19"/>
          </p:nvPr>
        </p:nvSpPr>
        <p:spPr>
          <a:xfrm>
            <a:off x="7549402" y="3823024"/>
            <a:ext cx="1438835" cy="1751691"/>
          </a:xfrm>
          <a:prstGeom prst="rect">
            <a:avLst/>
          </a:prstGeom>
        </p:spPr>
        <p:txBody>
          <a:bodyPr/>
          <a:lstStyle>
            <a:lvl1pPr marL="0" indent="0">
              <a:buNone/>
              <a:defRPr sz="18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Picture Placeholder 2"/>
          <p:cNvSpPr>
            <a:spLocks noGrp="1"/>
          </p:cNvSpPr>
          <p:nvPr>
            <p:ph type="pic" idx="20"/>
          </p:nvPr>
        </p:nvSpPr>
        <p:spPr>
          <a:xfrm>
            <a:off x="9722223" y="3823024"/>
            <a:ext cx="1438835" cy="1751691"/>
          </a:xfrm>
          <a:prstGeom prst="rect">
            <a:avLst/>
          </a:prstGeom>
        </p:spPr>
        <p:txBody>
          <a:bodyPr/>
          <a:lstStyle>
            <a:lvl1pPr marL="0" indent="0">
              <a:buNone/>
              <a:defRPr sz="18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3" name="Text Placeholder 8"/>
          <p:cNvSpPr>
            <a:spLocks noGrp="1"/>
          </p:cNvSpPr>
          <p:nvPr>
            <p:ph type="body" sz="quarter" idx="21" hasCustomPrompt="1"/>
          </p:nvPr>
        </p:nvSpPr>
        <p:spPr>
          <a:xfrm>
            <a:off x="725490" y="3027438"/>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44" name="Text Placeholder 8"/>
          <p:cNvSpPr>
            <a:spLocks noGrp="1"/>
          </p:cNvSpPr>
          <p:nvPr>
            <p:ph type="body" sz="quarter" idx="22" hasCustomPrompt="1"/>
          </p:nvPr>
        </p:nvSpPr>
        <p:spPr>
          <a:xfrm>
            <a:off x="725490" y="3271540"/>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45" name="Text Placeholder 8"/>
          <p:cNvSpPr>
            <a:spLocks noGrp="1"/>
          </p:cNvSpPr>
          <p:nvPr>
            <p:ph type="body" sz="quarter" idx="31" hasCustomPrompt="1"/>
          </p:nvPr>
        </p:nvSpPr>
        <p:spPr>
          <a:xfrm>
            <a:off x="2931812" y="3027438"/>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46" name="Text Placeholder 8"/>
          <p:cNvSpPr>
            <a:spLocks noGrp="1"/>
          </p:cNvSpPr>
          <p:nvPr>
            <p:ph type="body" sz="quarter" idx="32" hasCustomPrompt="1"/>
          </p:nvPr>
        </p:nvSpPr>
        <p:spPr>
          <a:xfrm>
            <a:off x="2931812" y="3271540"/>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47" name="Text Placeholder 8"/>
          <p:cNvSpPr>
            <a:spLocks noGrp="1"/>
          </p:cNvSpPr>
          <p:nvPr>
            <p:ph type="body" sz="quarter" idx="33" hasCustomPrompt="1"/>
          </p:nvPr>
        </p:nvSpPr>
        <p:spPr>
          <a:xfrm>
            <a:off x="5138134" y="3027438"/>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48" name="Text Placeholder 8"/>
          <p:cNvSpPr>
            <a:spLocks noGrp="1"/>
          </p:cNvSpPr>
          <p:nvPr>
            <p:ph type="body" sz="quarter" idx="34" hasCustomPrompt="1"/>
          </p:nvPr>
        </p:nvSpPr>
        <p:spPr>
          <a:xfrm>
            <a:off x="5138134" y="3271540"/>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49" name="Text Placeholder 8"/>
          <p:cNvSpPr>
            <a:spLocks noGrp="1"/>
          </p:cNvSpPr>
          <p:nvPr>
            <p:ph type="body" sz="quarter" idx="35" hasCustomPrompt="1"/>
          </p:nvPr>
        </p:nvSpPr>
        <p:spPr>
          <a:xfrm>
            <a:off x="7345329" y="3027438"/>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50" name="Text Placeholder 8"/>
          <p:cNvSpPr>
            <a:spLocks noGrp="1"/>
          </p:cNvSpPr>
          <p:nvPr>
            <p:ph type="body" sz="quarter" idx="36" hasCustomPrompt="1"/>
          </p:nvPr>
        </p:nvSpPr>
        <p:spPr>
          <a:xfrm>
            <a:off x="7345329" y="3271540"/>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51" name="Text Placeholder 8"/>
          <p:cNvSpPr>
            <a:spLocks noGrp="1"/>
          </p:cNvSpPr>
          <p:nvPr>
            <p:ph type="body" sz="quarter" idx="37" hasCustomPrompt="1"/>
          </p:nvPr>
        </p:nvSpPr>
        <p:spPr>
          <a:xfrm>
            <a:off x="9552524" y="3027438"/>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52" name="Text Placeholder 8"/>
          <p:cNvSpPr>
            <a:spLocks noGrp="1"/>
          </p:cNvSpPr>
          <p:nvPr>
            <p:ph type="body" sz="quarter" idx="38" hasCustomPrompt="1"/>
          </p:nvPr>
        </p:nvSpPr>
        <p:spPr>
          <a:xfrm>
            <a:off x="9552524" y="3271540"/>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63" name="Text Placeholder 8"/>
          <p:cNvSpPr>
            <a:spLocks noGrp="1"/>
          </p:cNvSpPr>
          <p:nvPr>
            <p:ph type="body" sz="quarter" idx="39" hasCustomPrompt="1"/>
          </p:nvPr>
        </p:nvSpPr>
        <p:spPr>
          <a:xfrm>
            <a:off x="725490" y="5599025"/>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64" name="Text Placeholder 8"/>
          <p:cNvSpPr>
            <a:spLocks noGrp="1"/>
          </p:cNvSpPr>
          <p:nvPr>
            <p:ph type="body" sz="quarter" idx="40" hasCustomPrompt="1"/>
          </p:nvPr>
        </p:nvSpPr>
        <p:spPr>
          <a:xfrm>
            <a:off x="725490" y="5843127"/>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65" name="Text Placeholder 8"/>
          <p:cNvSpPr>
            <a:spLocks noGrp="1"/>
          </p:cNvSpPr>
          <p:nvPr>
            <p:ph type="body" sz="quarter" idx="41" hasCustomPrompt="1"/>
          </p:nvPr>
        </p:nvSpPr>
        <p:spPr>
          <a:xfrm>
            <a:off x="2931812" y="5599025"/>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66" name="Text Placeholder 8"/>
          <p:cNvSpPr>
            <a:spLocks noGrp="1"/>
          </p:cNvSpPr>
          <p:nvPr>
            <p:ph type="body" sz="quarter" idx="42" hasCustomPrompt="1"/>
          </p:nvPr>
        </p:nvSpPr>
        <p:spPr>
          <a:xfrm>
            <a:off x="2931812" y="5843127"/>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67" name="Text Placeholder 8"/>
          <p:cNvSpPr>
            <a:spLocks noGrp="1"/>
          </p:cNvSpPr>
          <p:nvPr>
            <p:ph type="body" sz="quarter" idx="43" hasCustomPrompt="1"/>
          </p:nvPr>
        </p:nvSpPr>
        <p:spPr>
          <a:xfrm>
            <a:off x="5138134" y="5599025"/>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68" name="Text Placeholder 8"/>
          <p:cNvSpPr>
            <a:spLocks noGrp="1"/>
          </p:cNvSpPr>
          <p:nvPr>
            <p:ph type="body" sz="quarter" idx="44" hasCustomPrompt="1"/>
          </p:nvPr>
        </p:nvSpPr>
        <p:spPr>
          <a:xfrm>
            <a:off x="5138134" y="5843127"/>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69" name="Text Placeholder 8"/>
          <p:cNvSpPr>
            <a:spLocks noGrp="1"/>
          </p:cNvSpPr>
          <p:nvPr>
            <p:ph type="body" sz="quarter" idx="45" hasCustomPrompt="1"/>
          </p:nvPr>
        </p:nvSpPr>
        <p:spPr>
          <a:xfrm>
            <a:off x="7345329" y="5599025"/>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70" name="Text Placeholder 8"/>
          <p:cNvSpPr>
            <a:spLocks noGrp="1"/>
          </p:cNvSpPr>
          <p:nvPr>
            <p:ph type="body" sz="quarter" idx="46" hasCustomPrompt="1"/>
          </p:nvPr>
        </p:nvSpPr>
        <p:spPr>
          <a:xfrm>
            <a:off x="7345329" y="5843127"/>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71" name="Text Placeholder 8"/>
          <p:cNvSpPr>
            <a:spLocks noGrp="1"/>
          </p:cNvSpPr>
          <p:nvPr>
            <p:ph type="body" sz="quarter" idx="47" hasCustomPrompt="1"/>
          </p:nvPr>
        </p:nvSpPr>
        <p:spPr>
          <a:xfrm>
            <a:off x="9552524" y="5599025"/>
            <a:ext cx="2034746" cy="244102"/>
          </a:xfrm>
          <a:prstGeom prst="rect">
            <a:avLst/>
          </a:prstGeom>
        </p:spPr>
        <p:txBody>
          <a:bodyPr/>
          <a:lstStyle>
            <a:lvl1pPr marL="0" indent="0" algn="ctr">
              <a:buNone/>
              <a:defRPr sz="1400" b="1" i="0" baseline="0">
                <a:latin typeface="GM Global Sans SemiBold" charset="0"/>
                <a:ea typeface="GM Global Sans SemiBold" charset="0"/>
                <a:cs typeface="GM Global Sans SemiBold" charset="0"/>
              </a:defRPr>
            </a:lvl1pPr>
          </a:lstStyle>
          <a:p>
            <a:pPr lvl="0"/>
            <a:r>
              <a:rPr lang="en-US" dirty="0"/>
              <a:t>Employee Name</a:t>
            </a:r>
          </a:p>
        </p:txBody>
      </p:sp>
      <p:sp>
        <p:nvSpPr>
          <p:cNvPr id="72" name="Text Placeholder 8"/>
          <p:cNvSpPr>
            <a:spLocks noGrp="1"/>
          </p:cNvSpPr>
          <p:nvPr>
            <p:ph type="body" sz="quarter" idx="48" hasCustomPrompt="1"/>
          </p:nvPr>
        </p:nvSpPr>
        <p:spPr>
          <a:xfrm>
            <a:off x="9552524" y="5843127"/>
            <a:ext cx="2034746" cy="267030"/>
          </a:xfrm>
          <a:prstGeom prst="rect">
            <a:avLst/>
          </a:prstGeom>
        </p:spPr>
        <p:txBody>
          <a:bodyPr/>
          <a:lstStyle>
            <a:lvl1pPr marL="0" indent="0" algn="ctr">
              <a:buNone/>
              <a:defRPr sz="1100" b="0" i="0" baseline="0">
                <a:latin typeface="GM Global Sans Light" charset="0"/>
                <a:ea typeface="GM Global Sans Light" charset="0"/>
                <a:cs typeface="GM Global Sans Light" charset="0"/>
              </a:defRPr>
            </a:lvl1pPr>
          </a:lstStyle>
          <a:p>
            <a:pPr lvl="0"/>
            <a:r>
              <a:rPr lang="en-US" dirty="0"/>
              <a:t>Job Title</a:t>
            </a:r>
          </a:p>
        </p:txBody>
      </p:sp>
      <p:sp>
        <p:nvSpPr>
          <p:cNvPr id="33" name="Title 1"/>
          <p:cNvSpPr>
            <a:spLocks noGrp="1"/>
          </p:cNvSpPr>
          <p:nvPr>
            <p:ph type="title"/>
          </p:nvPr>
        </p:nvSpPr>
        <p:spPr>
          <a:xfrm>
            <a:off x="467328" y="365125"/>
            <a:ext cx="11257344" cy="890749"/>
          </a:xfrm>
          <a:prstGeom prst="rect">
            <a:avLst/>
          </a:prstGeom>
        </p:spPr>
        <p:txBody>
          <a:bodyPr anchor="ctr"/>
          <a:lstStyle>
            <a:lvl1pPr>
              <a:defRPr b="1" i="0">
                <a:solidFill>
                  <a:srgbClr val="145FAC"/>
                </a:solidFill>
                <a:latin typeface="GM Global Sans SemiBold" charset="0"/>
                <a:ea typeface="GM Global Sans SemiBold" charset="0"/>
                <a:cs typeface="GM Global Sans SemiBold" charset="0"/>
              </a:defRPr>
            </a:lvl1pPr>
          </a:lstStyle>
          <a:p>
            <a:r>
              <a:rPr lang="en-US"/>
              <a:t>Click to edit Master title style</a:t>
            </a:r>
            <a:endParaRPr lang="en-US" dirty="0"/>
          </a:p>
        </p:txBody>
      </p:sp>
    </p:spTree>
    <p:extLst>
      <p:ext uri="{BB962C8B-B14F-4D97-AF65-F5344CB8AC3E}">
        <p14:creationId xmlns:p14="http://schemas.microsoft.com/office/powerpoint/2010/main" val="53163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TextBox 3"/>
          <p:cNvSpPr txBox="1"/>
          <p:nvPr userDrawn="1"/>
        </p:nvSpPr>
        <p:spPr>
          <a:xfrm>
            <a:off x="2358887" y="1610570"/>
            <a:ext cx="7474226" cy="1569660"/>
          </a:xfrm>
          <a:prstGeom prst="rect">
            <a:avLst/>
          </a:prstGeom>
          <a:noFill/>
        </p:spPr>
        <p:txBody>
          <a:bodyPr wrap="square" rtlCol="0">
            <a:spAutoFit/>
          </a:bodyPr>
          <a:lstStyle/>
          <a:p>
            <a:pPr algn="ctr"/>
            <a:r>
              <a:rPr lang="en-US" sz="9600" b="0" i="0" spc="300" dirty="0">
                <a:solidFill>
                  <a:schemeClr val="bg1"/>
                </a:solidFill>
                <a:latin typeface="Open Sans Light" charset="0"/>
                <a:ea typeface="Open Sans Light" charset="0"/>
                <a:cs typeface="Open Sans Light" charset="0"/>
              </a:rPr>
              <a:t>Q&amp;</a:t>
            </a:r>
            <a:r>
              <a:rPr lang="en-US" sz="1200" b="0" i="0" spc="300" baseline="0" dirty="0">
                <a:solidFill>
                  <a:schemeClr val="bg1"/>
                </a:solidFill>
                <a:latin typeface="Open Sans Light" charset="0"/>
                <a:ea typeface="Open Sans Light" charset="0"/>
                <a:cs typeface="Open Sans Light" charset="0"/>
              </a:rPr>
              <a:t> </a:t>
            </a:r>
            <a:r>
              <a:rPr lang="en-US" sz="9600" b="0" i="0" spc="300" dirty="0">
                <a:solidFill>
                  <a:schemeClr val="bg1"/>
                </a:solidFill>
                <a:latin typeface="Open Sans Light" charset="0"/>
                <a:ea typeface="Open Sans Light" charset="0"/>
                <a:cs typeface="Open Sans Light" charset="0"/>
              </a:rPr>
              <a:t>A</a:t>
            </a:r>
          </a:p>
        </p:txBody>
      </p:sp>
    </p:spTree>
    <p:extLst>
      <p:ext uri="{BB962C8B-B14F-4D97-AF65-F5344CB8AC3E}">
        <p14:creationId xmlns:p14="http://schemas.microsoft.com/office/powerpoint/2010/main" val="1937374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 name="TextBox 3"/>
          <p:cNvSpPr txBox="1"/>
          <p:nvPr userDrawn="1"/>
        </p:nvSpPr>
        <p:spPr>
          <a:xfrm>
            <a:off x="4717774" y="4969273"/>
            <a:ext cx="7474226" cy="1200329"/>
          </a:xfrm>
          <a:prstGeom prst="rect">
            <a:avLst/>
          </a:prstGeom>
          <a:noFill/>
        </p:spPr>
        <p:txBody>
          <a:bodyPr wrap="square" rtlCol="0">
            <a:spAutoFit/>
          </a:bodyPr>
          <a:lstStyle/>
          <a:p>
            <a:pPr algn="ctr"/>
            <a:r>
              <a:rPr lang="en-US" sz="7000" b="0" i="0" spc="600" dirty="0">
                <a:solidFill>
                  <a:schemeClr val="bg1"/>
                </a:solidFill>
                <a:latin typeface="Open Sans Light" charset="0"/>
                <a:ea typeface="Open Sans Light" charset="0"/>
                <a:cs typeface="Open Sans Light" charset="0"/>
              </a:rPr>
              <a:t>THANK YOU</a:t>
            </a:r>
          </a:p>
        </p:txBody>
      </p:sp>
    </p:spTree>
    <p:extLst>
      <p:ext uri="{BB962C8B-B14F-4D97-AF65-F5344CB8AC3E}">
        <p14:creationId xmlns:p14="http://schemas.microsoft.com/office/powerpoint/2010/main" val="3921466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
        <p:nvSpPr>
          <p:cNvPr id="16" name="Rectangle 15"/>
          <p:cNvSpPr/>
          <p:nvPr userDrawn="1"/>
        </p:nvSpPr>
        <p:spPr>
          <a:xfrm>
            <a:off x="0" y="5213684"/>
            <a:ext cx="12192000" cy="1644316"/>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8" name="Text Placeholder 5"/>
          <p:cNvSpPr>
            <a:spLocks noGrp="1"/>
          </p:cNvSpPr>
          <p:nvPr>
            <p:ph type="body" sz="quarter" idx="11" hasCustomPrompt="1"/>
          </p:nvPr>
        </p:nvSpPr>
        <p:spPr>
          <a:xfrm>
            <a:off x="1671638" y="5935457"/>
            <a:ext cx="9952037" cy="573699"/>
          </a:xfrm>
          <a:prstGeom prst="rect">
            <a:avLst/>
          </a:prstGeom>
        </p:spPr>
        <p:txBody>
          <a:bodyPr anchor="ctr"/>
          <a:lstStyle>
            <a:lvl1pPr marL="0" indent="0">
              <a:buNone/>
              <a:defRPr sz="4000" b="0" i="0" spc="300" baseline="0">
                <a:solidFill>
                  <a:schemeClr val="bg1"/>
                </a:solidFill>
                <a:latin typeface="GM Global Sans Light" charset="0"/>
                <a:ea typeface="GM Global Sans Light" charset="0"/>
                <a:cs typeface="GM Global Sans Light" charset="0"/>
              </a:defRPr>
            </a:lvl1pPr>
          </a:lstStyle>
          <a:p>
            <a:pPr lvl="0"/>
            <a:r>
              <a:rPr lang="en-US" dirty="0"/>
              <a:t>CLICK TO EDIT HEADER</a:t>
            </a:r>
          </a:p>
        </p:txBody>
      </p:sp>
      <p:sp>
        <p:nvSpPr>
          <p:cNvPr id="19" name="Text Placeholder 3"/>
          <p:cNvSpPr>
            <a:spLocks noGrp="1"/>
          </p:cNvSpPr>
          <p:nvPr>
            <p:ph type="body" sz="quarter" idx="10" hasCustomPrompt="1"/>
          </p:nvPr>
        </p:nvSpPr>
        <p:spPr>
          <a:xfrm>
            <a:off x="1671638" y="5607342"/>
            <a:ext cx="9952037" cy="318972"/>
          </a:xfrm>
          <a:prstGeom prst="rect">
            <a:avLst/>
          </a:prstGeom>
        </p:spPr>
        <p:txBody>
          <a:bodyPr anchor="t"/>
          <a:lstStyle>
            <a:lvl1pPr marL="0" indent="0">
              <a:buFontTx/>
              <a:buNone/>
              <a:defRPr sz="1600" b="1" i="0" spc="300">
                <a:solidFill>
                  <a:schemeClr val="bg1"/>
                </a:solidFill>
                <a:latin typeface="GM Global Sans SemiBold" charset="0"/>
                <a:ea typeface="GM Global Sans SemiBold" charset="0"/>
                <a:cs typeface="GM Global Sans SemiBold" charset="0"/>
              </a:defRPr>
            </a:lvl1pPr>
          </a:lstStyle>
          <a:p>
            <a:pPr lvl="0"/>
            <a:r>
              <a:rPr lang="en-US" dirty="0"/>
              <a:t>CLICK TO EDIT INTRO HEADER</a:t>
            </a:r>
          </a:p>
        </p:txBody>
      </p:sp>
      <p:pic>
        <p:nvPicPr>
          <p:cNvPr id="8" name="Picture 7" descr="gm_logo.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1802" y="5569778"/>
            <a:ext cx="932129" cy="932129"/>
          </a:xfrm>
          <a:prstGeom prst="rect">
            <a:avLst/>
          </a:prstGeom>
        </p:spPr>
      </p:pic>
    </p:spTree>
    <p:extLst>
      <p:ext uri="{BB962C8B-B14F-4D97-AF65-F5344CB8AC3E}">
        <p14:creationId xmlns:p14="http://schemas.microsoft.com/office/powerpoint/2010/main" val="3506868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7036904" cy="6858000"/>
          </a:xfrm>
          <a:prstGeom prst="rect">
            <a:avLst/>
          </a:prstGeom>
          <a:solidFill>
            <a:srgbClr val="000000">
              <a:alpha val="7490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Content Placeholder 3"/>
          <p:cNvSpPr txBox="1">
            <a:spLocks/>
          </p:cNvSpPr>
          <p:nvPr userDrawn="1"/>
        </p:nvSpPr>
        <p:spPr>
          <a:xfrm>
            <a:off x="346158" y="1887214"/>
            <a:ext cx="6389848" cy="344244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l" defTabSz="609551">
              <a:lnSpc>
                <a:spcPct val="100000"/>
              </a:lnSpc>
              <a:spcBef>
                <a:spcPts val="1667"/>
              </a:spcBef>
              <a:buClr>
                <a:srgbClr val="4F81BD"/>
              </a:buClr>
              <a:buNone/>
            </a:pPr>
            <a:r>
              <a:rPr lang="en-US" sz="1800" b="0" i="0" dirty="0">
                <a:solidFill>
                  <a:schemeClr val="bg1"/>
                </a:solidFill>
                <a:effectLst/>
                <a:latin typeface="GM Global Sans ExtraLight" charset="0"/>
                <a:ea typeface="GM Global Sans ExtraLight" charset="0"/>
                <a:cs typeface="GM Global Sans ExtraLight" charset="0"/>
              </a:rPr>
              <a:t>The content of this meeting or call is intended only for GM employees and authorized contractors, who for purposes of this call we refer to as the “GM Family.” If you are not in the GM Family, you should not participate in this meeting or call and we respectfully ask you to leave or disconnect. </a:t>
            </a:r>
          </a:p>
          <a:p>
            <a:pPr marL="0" indent="0" algn="l" defTabSz="609551">
              <a:lnSpc>
                <a:spcPct val="100000"/>
              </a:lnSpc>
              <a:spcBef>
                <a:spcPts val="1667"/>
              </a:spcBef>
              <a:buClr>
                <a:srgbClr val="4F81BD"/>
              </a:buClr>
              <a:buNone/>
            </a:pPr>
            <a:r>
              <a:rPr lang="en-US" sz="1800" b="0" i="0" dirty="0">
                <a:solidFill>
                  <a:schemeClr val="bg1"/>
                </a:solidFill>
                <a:effectLst/>
                <a:latin typeface="GM Global Sans ExtraLight" charset="0"/>
                <a:ea typeface="GM Global Sans ExtraLight" charset="0"/>
                <a:cs typeface="GM Global Sans ExtraLight" charset="0"/>
              </a:rPr>
              <a:t>If you are in the GM Family, we welcome the opportunity to share with you GM confidential and proprietary information. We expect you to follow our policies in sharing any information discussed. Inappropriate disclosures could harm GM. Disrespect of these conditions for sharing will be dealt with accordingly.</a:t>
            </a:r>
          </a:p>
        </p:txBody>
      </p:sp>
      <p:sp>
        <p:nvSpPr>
          <p:cNvPr id="9" name="TextBox 8"/>
          <p:cNvSpPr txBox="1"/>
          <p:nvPr userDrawn="1"/>
        </p:nvSpPr>
        <p:spPr>
          <a:xfrm>
            <a:off x="346157" y="996876"/>
            <a:ext cx="5487508" cy="784830"/>
          </a:xfrm>
          <a:prstGeom prst="rect">
            <a:avLst/>
          </a:prstGeom>
          <a:noFill/>
        </p:spPr>
        <p:txBody>
          <a:bodyPr wrap="square" rtlCol="0">
            <a:spAutoFit/>
          </a:bodyPr>
          <a:lstStyle/>
          <a:p>
            <a:r>
              <a:rPr lang="en-US" sz="4500" b="0" i="0" spc="300" baseline="0" dirty="0">
                <a:solidFill>
                  <a:schemeClr val="bg1"/>
                </a:solidFill>
                <a:latin typeface="GM Global Sans ExtraLight" charset="0"/>
                <a:ea typeface="GM Global Sans ExtraLight" charset="0"/>
                <a:cs typeface="GM Global Sans ExtraLight" charset="0"/>
              </a:rPr>
              <a:t>GM FAMILY ONLY</a:t>
            </a:r>
            <a:endParaRPr lang="en-US" sz="4500" b="0" i="0" spc="300" dirty="0">
              <a:solidFill>
                <a:schemeClr val="bg1"/>
              </a:solidFill>
              <a:latin typeface="GM Global Sans ExtraLight" charset="0"/>
              <a:ea typeface="GM Global Sans ExtraLight" charset="0"/>
              <a:cs typeface="GM Global Sans ExtraLight" charset="0"/>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6157" y="5827583"/>
            <a:ext cx="6344545" cy="532494"/>
          </a:xfrm>
          <a:prstGeom prst="rect">
            <a:avLst/>
          </a:prstGeom>
        </p:spPr>
      </p:pic>
    </p:spTree>
    <p:extLst>
      <p:ext uri="{BB962C8B-B14F-4D97-AF65-F5344CB8AC3E}">
        <p14:creationId xmlns:p14="http://schemas.microsoft.com/office/powerpoint/2010/main" val="2187403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1" y="0"/>
            <a:ext cx="4236334" cy="6857999"/>
          </a:xfrm>
          <a:prstGeom prst="rect">
            <a:avLst/>
          </a:prstGeom>
          <a:solidFill>
            <a:srgbClr val="3B3B3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GM Sans Light" panose="02000503000000000004" pitchFamily="2" charset="0"/>
            </a:endParaRPr>
          </a:p>
        </p:txBody>
      </p:sp>
      <p:sp>
        <p:nvSpPr>
          <p:cNvPr id="8" name="Text Placeholder 11"/>
          <p:cNvSpPr>
            <a:spLocks noGrp="1"/>
          </p:cNvSpPr>
          <p:nvPr>
            <p:ph type="body" sz="quarter" idx="12" hasCustomPrompt="1"/>
          </p:nvPr>
        </p:nvSpPr>
        <p:spPr>
          <a:xfrm>
            <a:off x="312979" y="4981880"/>
            <a:ext cx="3576116" cy="344805"/>
          </a:xfrm>
          <a:prstGeom prst="rect">
            <a:avLst/>
          </a:prstGeom>
        </p:spPr>
        <p:txBody>
          <a:bodyPr/>
          <a:lstStyle>
            <a:lvl1pPr marL="0" indent="0" algn="r">
              <a:buNone/>
              <a:defRPr lang="en-US" sz="1800" b="1" i="0" kern="1200" spc="300" baseline="0" dirty="0" smtClean="0">
                <a:solidFill>
                  <a:schemeClr val="bg1"/>
                </a:solidFill>
                <a:latin typeface="GM Global Sans Light" panose="020B0302050302020203" pitchFamily="34" charset="0"/>
                <a:ea typeface="GM Global Sans Light" panose="020B0302050302020203" pitchFamily="34" charset="0"/>
                <a:cs typeface="GM Global Sans Light" panose="020B0302050302020203" pitchFamily="34" charset="0"/>
              </a:defRPr>
            </a:lvl1pPr>
          </a:lstStyle>
          <a:p>
            <a:pPr lvl="0"/>
            <a:r>
              <a:rPr lang="en-US" dirty="0"/>
              <a:t>DATE</a:t>
            </a:r>
          </a:p>
        </p:txBody>
      </p:sp>
      <p:sp>
        <p:nvSpPr>
          <p:cNvPr id="9" name="Text Placeholder 5"/>
          <p:cNvSpPr>
            <a:spLocks noGrp="1"/>
          </p:cNvSpPr>
          <p:nvPr>
            <p:ph type="body" sz="quarter" idx="13" hasCustomPrompt="1"/>
          </p:nvPr>
        </p:nvSpPr>
        <p:spPr>
          <a:xfrm>
            <a:off x="312705" y="3692323"/>
            <a:ext cx="3576390" cy="950981"/>
          </a:xfrm>
          <a:prstGeom prst="rect">
            <a:avLst/>
          </a:prstGeom>
        </p:spPr>
        <p:txBody>
          <a:bodyPr anchor="b"/>
          <a:lstStyle>
            <a:lvl1pPr marL="0" indent="0">
              <a:buNone/>
              <a:defRPr sz="3400" b="0" i="0" baseline="0">
                <a:solidFill>
                  <a:schemeClr val="bg1"/>
                </a:solidFill>
                <a:latin typeface="GM Global Sans Light" charset="0"/>
                <a:ea typeface="GM Global Sans Light" charset="0"/>
                <a:cs typeface="GM Global Sans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TEXT GOES HERE</a:t>
            </a:r>
          </a:p>
        </p:txBody>
      </p:sp>
      <p:cxnSp>
        <p:nvCxnSpPr>
          <p:cNvPr id="10" name="Straight Connector 9"/>
          <p:cNvCxnSpPr>
            <a:cxnSpLocks/>
          </p:cNvCxnSpPr>
          <p:nvPr userDrawn="1"/>
        </p:nvCxnSpPr>
        <p:spPr>
          <a:xfrm>
            <a:off x="312829" y="4816711"/>
            <a:ext cx="35762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64F2225-6F34-4C0A-9017-9B2918DA39ED}"/>
              </a:ext>
            </a:extLst>
          </p:cNvPr>
          <p:cNvCxnSpPr>
            <a:cxnSpLocks/>
          </p:cNvCxnSpPr>
          <p:nvPr userDrawn="1"/>
        </p:nvCxnSpPr>
        <p:spPr>
          <a:xfrm>
            <a:off x="312979" y="3580149"/>
            <a:ext cx="35761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4B43A24-04DA-4C6B-BFA6-C2315BDC0C72}"/>
              </a:ext>
            </a:extLst>
          </p:cNvPr>
          <p:cNvPicPr>
            <a:picLocks noChangeAspect="1"/>
          </p:cNvPicPr>
          <p:nvPr userDrawn="1"/>
        </p:nvPicPr>
        <p:blipFill>
          <a:blip r:embed="rId2"/>
          <a:stretch>
            <a:fillRect/>
          </a:stretch>
        </p:blipFill>
        <p:spPr>
          <a:xfrm>
            <a:off x="313004" y="2270343"/>
            <a:ext cx="3576091" cy="797547"/>
          </a:xfrm>
          <a:prstGeom prst="rect">
            <a:avLst/>
          </a:prstGeom>
        </p:spPr>
      </p:pic>
      <p:sp>
        <p:nvSpPr>
          <p:cNvPr id="2" name="Rectangle 1">
            <a:extLst>
              <a:ext uri="{FF2B5EF4-FFF2-40B4-BE49-F238E27FC236}">
                <a16:creationId xmlns:a16="http://schemas.microsoft.com/office/drawing/2014/main" id="{0BB19536-A20F-4E37-83DB-D883F74E8E5A}"/>
              </a:ext>
            </a:extLst>
          </p:cNvPr>
          <p:cNvSpPr/>
          <p:nvPr userDrawn="1"/>
        </p:nvSpPr>
        <p:spPr>
          <a:xfrm>
            <a:off x="294315" y="2207451"/>
            <a:ext cx="361317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Data Blends</a:t>
            </a:r>
          </a:p>
        </p:txBody>
      </p:sp>
    </p:spTree>
    <p:extLst>
      <p:ext uri="{BB962C8B-B14F-4D97-AF65-F5344CB8AC3E}">
        <p14:creationId xmlns:p14="http://schemas.microsoft.com/office/powerpoint/2010/main" val="3015558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3756BC4-099F-4C56-B56A-C21A66A8856F}"/>
              </a:ext>
            </a:extLst>
          </p:cNvPr>
          <p:cNvCxnSpPr>
            <a:cxnSpLocks/>
          </p:cNvCxnSpPr>
          <p:nvPr userDrawn="1"/>
        </p:nvCxnSpPr>
        <p:spPr>
          <a:xfrm>
            <a:off x="948906" y="4106174"/>
            <a:ext cx="9359660" cy="0"/>
          </a:xfrm>
          <a:prstGeom prst="line">
            <a:avLst/>
          </a:prstGeom>
          <a:ln w="28575">
            <a:solidFill>
              <a:srgbClr val="B3B7BB"/>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44DE6A72-B4CE-41C3-AE70-FA687338BB47}"/>
              </a:ext>
            </a:extLst>
          </p:cNvPr>
          <p:cNvSpPr>
            <a:spLocks noGrp="1"/>
          </p:cNvSpPr>
          <p:nvPr>
            <p:ph type="body" sz="quarter" idx="13" hasCustomPrompt="1"/>
          </p:nvPr>
        </p:nvSpPr>
        <p:spPr>
          <a:xfrm>
            <a:off x="856169" y="2907319"/>
            <a:ext cx="4198910" cy="950981"/>
          </a:xfrm>
          <a:prstGeom prst="rect">
            <a:avLst/>
          </a:prstGeom>
        </p:spPr>
        <p:txBody>
          <a:bodyPr anchor="b"/>
          <a:lstStyle>
            <a:lvl1pPr marL="0" indent="0">
              <a:buNone/>
              <a:defRPr lang="en-US" sz="3600" kern="1200" dirty="0">
                <a:solidFill>
                  <a:srgbClr val="3B3B3B"/>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TRANSITION SLIDE</a:t>
            </a:r>
          </a:p>
        </p:txBody>
      </p:sp>
    </p:spTree>
    <p:extLst>
      <p:ext uri="{BB962C8B-B14F-4D97-AF65-F5344CB8AC3E}">
        <p14:creationId xmlns:p14="http://schemas.microsoft.com/office/powerpoint/2010/main" val="1147862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328" y="365125"/>
            <a:ext cx="11257344" cy="890749"/>
          </a:xfrm>
          <a:prstGeom prst="rect">
            <a:avLst/>
          </a:prstGeom>
        </p:spPr>
        <p:txBody>
          <a:bodyPr anchor="ctr"/>
          <a:lstStyle>
            <a:lvl1pPr>
              <a:defRPr lang="en-US" sz="4400" b="1" i="0" kern="1200" baseline="0" dirty="0">
                <a:solidFill>
                  <a:srgbClr val="145FAC"/>
                </a:solidFill>
                <a:latin typeface="GM Global Sans SemiBold" charset="0"/>
                <a:ea typeface="GM Global Sans SemiBold" charset="0"/>
                <a:cs typeface="GM Global Sans SemiBold" charset="0"/>
              </a:defRPr>
            </a:lvl1pPr>
          </a:lstStyle>
          <a:p>
            <a:r>
              <a:rPr lang="en-US" dirty="0"/>
              <a:t>Agenda</a:t>
            </a:r>
          </a:p>
        </p:txBody>
      </p:sp>
      <p:sp>
        <p:nvSpPr>
          <p:cNvPr id="5" name="Text Placeholder 4"/>
          <p:cNvSpPr>
            <a:spLocks noGrp="1"/>
          </p:cNvSpPr>
          <p:nvPr>
            <p:ph type="body" sz="quarter" idx="10" hasCustomPrompt="1"/>
          </p:nvPr>
        </p:nvSpPr>
        <p:spPr>
          <a:xfrm>
            <a:off x="467328" y="1414881"/>
            <a:ext cx="8109030" cy="4697162"/>
          </a:xfrm>
          <a:prstGeom prst="rect">
            <a:avLst/>
          </a:prstGeom>
        </p:spPr>
        <p:txBody>
          <a:bodyPr anchor="t"/>
          <a:lstStyle>
            <a:lvl1pPr marL="0" marR="0" indent="0" algn="l" defTabSz="914400" rtl="0" eaLnBrk="1" fontAlgn="auto" latinLnBrk="0" hangingPunct="1">
              <a:lnSpc>
                <a:spcPct val="200000"/>
              </a:lnSpc>
              <a:spcBef>
                <a:spcPts val="1000"/>
              </a:spcBef>
              <a:spcAft>
                <a:spcPts val="0"/>
              </a:spcAft>
              <a:buClrTx/>
              <a:buSzTx/>
              <a:buFont typeface="Arial"/>
              <a:buNone/>
              <a:tabLst/>
              <a:defRPr sz="2000" b="0" i="0" baseline="0">
                <a:latin typeface="GM Global Sans SemiLight" charset="0"/>
                <a:ea typeface="GM Global Sans SemiLight" charset="0"/>
                <a:cs typeface="GM Global Sans SemiLight" charset="0"/>
              </a:defRPr>
            </a:lvl1pPr>
          </a:lstStyle>
          <a:p>
            <a:pPr lvl="0"/>
            <a:r>
              <a:rPr lang="en-US" dirty="0"/>
              <a:t>Agenda Item One</a:t>
            </a:r>
          </a:p>
          <a:p>
            <a:pPr lvl="0"/>
            <a:r>
              <a:rPr lang="en-US" dirty="0"/>
              <a:t>Agenda Item Two</a:t>
            </a:r>
          </a:p>
          <a:p>
            <a:pPr lvl="0"/>
            <a:r>
              <a:rPr lang="en-US" dirty="0"/>
              <a:t>Agenda Item Three</a:t>
            </a:r>
          </a:p>
          <a:p>
            <a:pPr lvl="0"/>
            <a:r>
              <a:rPr lang="en-US" dirty="0"/>
              <a:t>Agenda Item Four</a:t>
            </a:r>
          </a:p>
          <a:p>
            <a:pPr lvl="0"/>
            <a:r>
              <a:rPr lang="en-US" dirty="0"/>
              <a:t>Agenda Item Five</a:t>
            </a:r>
          </a:p>
          <a:p>
            <a:pPr lvl="0"/>
            <a:r>
              <a:rPr lang="en-US" dirty="0"/>
              <a:t>Agenda Item Six</a:t>
            </a:r>
          </a:p>
        </p:txBody>
      </p:sp>
      <p:sp>
        <p:nvSpPr>
          <p:cNvPr id="6" name="Text Placeholder 4"/>
          <p:cNvSpPr>
            <a:spLocks noGrp="1"/>
          </p:cNvSpPr>
          <p:nvPr>
            <p:ph type="body" sz="quarter" idx="11" hasCustomPrompt="1"/>
          </p:nvPr>
        </p:nvSpPr>
        <p:spPr>
          <a:xfrm>
            <a:off x="8783352" y="1414881"/>
            <a:ext cx="2941320" cy="4697162"/>
          </a:xfrm>
          <a:prstGeom prst="rect">
            <a:avLst/>
          </a:prstGeom>
        </p:spPr>
        <p:txBody>
          <a:bodyPr anchor="t"/>
          <a:lstStyle>
            <a:lvl1pPr marL="0" marR="0" indent="0" algn="l" defTabSz="914400" rtl="0" eaLnBrk="1" fontAlgn="auto" latinLnBrk="0" hangingPunct="1">
              <a:lnSpc>
                <a:spcPct val="200000"/>
              </a:lnSpc>
              <a:spcBef>
                <a:spcPts val="1000"/>
              </a:spcBef>
              <a:spcAft>
                <a:spcPts val="0"/>
              </a:spcAft>
              <a:buClrTx/>
              <a:buSzTx/>
              <a:buFont typeface="Arial"/>
              <a:buNone/>
              <a:tabLst/>
              <a:defRPr sz="2000" b="0" i="0" baseline="0">
                <a:latin typeface="GM Global Sans SemiLight" charset="0"/>
                <a:ea typeface="GM Global Sans SemiLight" charset="0"/>
                <a:cs typeface="GM Global Sans SemiLight" charset="0"/>
              </a:defRPr>
            </a:lvl1pPr>
          </a:lstStyle>
          <a:p>
            <a:pPr lvl="0"/>
            <a:r>
              <a:rPr lang="en-US" dirty="0"/>
              <a:t>Speaker One</a:t>
            </a:r>
          </a:p>
          <a:p>
            <a:pPr lvl="0"/>
            <a:r>
              <a:rPr lang="en-US" dirty="0"/>
              <a:t>Speaker Two</a:t>
            </a:r>
          </a:p>
          <a:p>
            <a:pPr lvl="0"/>
            <a:r>
              <a:rPr lang="en-US" dirty="0"/>
              <a:t>Speaker Three</a:t>
            </a:r>
          </a:p>
          <a:p>
            <a:pPr lvl="0"/>
            <a:r>
              <a:rPr lang="en-US" dirty="0"/>
              <a:t>Speaker Four</a:t>
            </a:r>
          </a:p>
          <a:p>
            <a:pPr lvl="0"/>
            <a:r>
              <a:rPr lang="en-US" dirty="0"/>
              <a:t>Speaker Five</a:t>
            </a:r>
          </a:p>
          <a:p>
            <a:pPr lvl="0"/>
            <a:r>
              <a:rPr lang="en-US" dirty="0"/>
              <a:t>Speaker Six</a:t>
            </a:r>
          </a:p>
        </p:txBody>
      </p:sp>
    </p:spTree>
    <p:extLst>
      <p:ext uri="{BB962C8B-B14F-4D97-AF65-F5344CB8AC3E}">
        <p14:creationId xmlns:p14="http://schemas.microsoft.com/office/powerpoint/2010/main" val="949649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p:cNvSpPr txBox="1"/>
          <p:nvPr userDrawn="1"/>
        </p:nvSpPr>
        <p:spPr>
          <a:xfrm>
            <a:off x="2266290" y="858216"/>
            <a:ext cx="7474226" cy="1569660"/>
          </a:xfrm>
          <a:prstGeom prst="rect">
            <a:avLst/>
          </a:prstGeom>
          <a:noFill/>
        </p:spPr>
        <p:txBody>
          <a:bodyPr wrap="square" rtlCol="0">
            <a:spAutoFit/>
          </a:bodyPr>
          <a:lstStyle/>
          <a:p>
            <a:pPr algn="ctr"/>
            <a:r>
              <a:rPr lang="en-US" sz="9600" b="0" i="0" spc="300" dirty="0">
                <a:solidFill>
                  <a:schemeClr val="bg1"/>
                </a:solidFill>
                <a:latin typeface="Open Sans Light" charset="0"/>
                <a:ea typeface="Open Sans Light" charset="0"/>
                <a:cs typeface="Open Sans Light" charset="0"/>
              </a:rPr>
              <a:t>Q&amp;</a:t>
            </a:r>
            <a:r>
              <a:rPr lang="en-US" sz="1200" b="0" i="0" spc="300" baseline="0" dirty="0">
                <a:solidFill>
                  <a:schemeClr val="bg1"/>
                </a:solidFill>
                <a:latin typeface="Open Sans Light" charset="0"/>
                <a:ea typeface="Open Sans Light" charset="0"/>
                <a:cs typeface="Open Sans Light" charset="0"/>
              </a:rPr>
              <a:t> </a:t>
            </a:r>
            <a:r>
              <a:rPr lang="en-US" sz="9600" b="0" i="0" spc="300" dirty="0">
                <a:solidFill>
                  <a:schemeClr val="bg1"/>
                </a:solidFill>
                <a:latin typeface="Open Sans Light" charset="0"/>
                <a:ea typeface="Open Sans Light" charset="0"/>
                <a:cs typeface="Open Sans Light" charset="0"/>
              </a:rPr>
              <a:t>A</a:t>
            </a:r>
          </a:p>
        </p:txBody>
      </p:sp>
      <p:pic>
        <p:nvPicPr>
          <p:cNvPr id="6" name="Picture 5">
            <a:extLst>
              <a:ext uri="{FF2B5EF4-FFF2-40B4-BE49-F238E27FC236}">
                <a16:creationId xmlns:a16="http://schemas.microsoft.com/office/drawing/2014/main" id="{39013D8E-3BDA-4A40-B620-F5E774909E5F}"/>
              </a:ext>
            </a:extLst>
          </p:cNvPr>
          <p:cNvPicPr>
            <a:picLocks noChangeAspect="1"/>
          </p:cNvPicPr>
          <p:nvPr userDrawn="1"/>
        </p:nvPicPr>
        <p:blipFill>
          <a:blip r:embed="rId2"/>
          <a:stretch>
            <a:fillRect/>
          </a:stretch>
        </p:blipFill>
        <p:spPr>
          <a:xfrm>
            <a:off x="0" y="85060"/>
            <a:ext cx="12192000" cy="6857999"/>
          </a:xfrm>
          <a:prstGeom prst="rect">
            <a:avLst/>
          </a:prstGeom>
        </p:spPr>
      </p:pic>
      <p:cxnSp>
        <p:nvCxnSpPr>
          <p:cNvPr id="9" name="Straight Connector 8">
            <a:extLst>
              <a:ext uri="{FF2B5EF4-FFF2-40B4-BE49-F238E27FC236}">
                <a16:creationId xmlns:a16="http://schemas.microsoft.com/office/drawing/2014/main" id="{97F2E863-DA64-4F44-8168-C8453B86463B}"/>
              </a:ext>
            </a:extLst>
          </p:cNvPr>
          <p:cNvCxnSpPr>
            <a:cxnSpLocks/>
          </p:cNvCxnSpPr>
          <p:nvPr userDrawn="1"/>
        </p:nvCxnSpPr>
        <p:spPr>
          <a:xfrm>
            <a:off x="7643039" y="571137"/>
            <a:ext cx="334925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AA9431E-0EB6-41D5-AEF6-F88C255FB3FD}"/>
              </a:ext>
            </a:extLst>
          </p:cNvPr>
          <p:cNvSpPr txBox="1"/>
          <p:nvPr userDrawn="1"/>
        </p:nvSpPr>
        <p:spPr>
          <a:xfrm flipH="1">
            <a:off x="7753795" y="571137"/>
            <a:ext cx="2929270" cy="1754326"/>
          </a:xfrm>
          <a:prstGeom prst="rect">
            <a:avLst/>
          </a:prstGeom>
          <a:noFill/>
        </p:spPr>
        <p:txBody>
          <a:bodyPr wrap="square" rtlCol="0">
            <a:spAutoFit/>
          </a:bodyPr>
          <a:lstStyle/>
          <a:p>
            <a:pPr algn="ctr"/>
            <a:r>
              <a:rPr lang="en-US" sz="3600" b="1" dirty="0">
                <a:solidFill>
                  <a:schemeClr val="bg1"/>
                </a:solidFill>
                <a:latin typeface="GM Sans Light" panose="02000503000000000004" pitchFamily="2" charset="0"/>
              </a:rPr>
              <a:t>QUESTIONS </a:t>
            </a:r>
          </a:p>
          <a:p>
            <a:pPr algn="ctr"/>
            <a:r>
              <a:rPr lang="en-US" sz="3600" b="1" dirty="0">
                <a:solidFill>
                  <a:schemeClr val="bg1"/>
                </a:solidFill>
                <a:latin typeface="GM Sans Light" panose="02000503000000000004" pitchFamily="2" charset="0"/>
              </a:rPr>
              <a:t>&amp; </a:t>
            </a:r>
          </a:p>
          <a:p>
            <a:pPr algn="ctr"/>
            <a:r>
              <a:rPr lang="en-US" sz="3600" b="1" dirty="0">
                <a:solidFill>
                  <a:schemeClr val="bg1"/>
                </a:solidFill>
                <a:latin typeface="GM Sans Light" panose="02000503000000000004" pitchFamily="2" charset="0"/>
              </a:rPr>
              <a:t>ANSWERS </a:t>
            </a:r>
          </a:p>
        </p:txBody>
      </p:sp>
      <p:cxnSp>
        <p:nvCxnSpPr>
          <p:cNvPr id="15" name="Straight Connector 14">
            <a:extLst>
              <a:ext uri="{FF2B5EF4-FFF2-40B4-BE49-F238E27FC236}">
                <a16:creationId xmlns:a16="http://schemas.microsoft.com/office/drawing/2014/main" id="{FD9275E9-993B-4282-AD7E-E269123F63CD}"/>
              </a:ext>
            </a:extLst>
          </p:cNvPr>
          <p:cNvCxnSpPr>
            <a:cxnSpLocks/>
          </p:cNvCxnSpPr>
          <p:nvPr userDrawn="1"/>
        </p:nvCxnSpPr>
        <p:spPr>
          <a:xfrm>
            <a:off x="7643039" y="2325463"/>
            <a:ext cx="334925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684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p:cNvSpPr txBox="1"/>
          <p:nvPr userDrawn="1"/>
        </p:nvSpPr>
        <p:spPr>
          <a:xfrm>
            <a:off x="4717774" y="4969273"/>
            <a:ext cx="7474226" cy="1200329"/>
          </a:xfrm>
          <a:prstGeom prst="rect">
            <a:avLst/>
          </a:prstGeom>
          <a:noFill/>
        </p:spPr>
        <p:txBody>
          <a:bodyPr wrap="square" rtlCol="0">
            <a:spAutoFit/>
          </a:bodyPr>
          <a:lstStyle/>
          <a:p>
            <a:pPr algn="ctr"/>
            <a:r>
              <a:rPr lang="en-US" sz="7000" b="0" i="0" spc="600" dirty="0">
                <a:solidFill>
                  <a:schemeClr val="bg1"/>
                </a:solidFill>
                <a:latin typeface="Open Sans Light" charset="0"/>
                <a:ea typeface="Open Sans Light" charset="0"/>
                <a:cs typeface="Open Sans Light" charset="0"/>
              </a:rPr>
              <a:t>THANK YOU</a:t>
            </a:r>
          </a:p>
        </p:txBody>
      </p:sp>
      <p:pic>
        <p:nvPicPr>
          <p:cNvPr id="4" name="Picture 3">
            <a:extLst>
              <a:ext uri="{FF2B5EF4-FFF2-40B4-BE49-F238E27FC236}">
                <a16:creationId xmlns:a16="http://schemas.microsoft.com/office/drawing/2014/main" id="{D895A678-ED72-4A39-9242-D1FDDAEE4F37}"/>
              </a:ext>
            </a:extLst>
          </p:cNvPr>
          <p:cNvPicPr>
            <a:picLocks noChangeAspect="1"/>
          </p:cNvPicPr>
          <p:nvPr userDrawn="1"/>
        </p:nvPicPr>
        <p:blipFill>
          <a:blip r:embed="rId2"/>
          <a:stretch>
            <a:fillRect/>
          </a:stretch>
        </p:blipFill>
        <p:spPr>
          <a:xfrm>
            <a:off x="474562" y="405114"/>
            <a:ext cx="11204294" cy="6111433"/>
          </a:xfrm>
          <a:prstGeom prst="rect">
            <a:avLst/>
          </a:prstGeom>
        </p:spPr>
      </p:pic>
      <p:sp>
        <p:nvSpPr>
          <p:cNvPr id="5" name="Rectangle 4">
            <a:extLst>
              <a:ext uri="{FF2B5EF4-FFF2-40B4-BE49-F238E27FC236}">
                <a16:creationId xmlns:a16="http://schemas.microsoft.com/office/drawing/2014/main" id="{A98DAF18-D8CC-4F1A-A38D-94C947B53A9D}"/>
              </a:ext>
            </a:extLst>
          </p:cNvPr>
          <p:cNvSpPr/>
          <p:nvPr userDrawn="1"/>
        </p:nvSpPr>
        <p:spPr>
          <a:xfrm>
            <a:off x="474562" y="405114"/>
            <a:ext cx="11204294" cy="611143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GM Global Sans Light" panose="020B0302050302020203" pitchFamily="34" charset="0"/>
              <a:cs typeface="GM Global Sans Light" panose="020B0302050302020203" pitchFamily="34" charset="0"/>
            </a:endParaRPr>
          </a:p>
        </p:txBody>
      </p:sp>
      <p:sp>
        <p:nvSpPr>
          <p:cNvPr id="6" name="Rectangle 5">
            <a:extLst>
              <a:ext uri="{FF2B5EF4-FFF2-40B4-BE49-F238E27FC236}">
                <a16:creationId xmlns:a16="http://schemas.microsoft.com/office/drawing/2014/main" id="{422629AD-EC78-429C-80F8-161FA046431E}"/>
              </a:ext>
            </a:extLst>
          </p:cNvPr>
          <p:cNvSpPr/>
          <p:nvPr userDrawn="1"/>
        </p:nvSpPr>
        <p:spPr>
          <a:xfrm>
            <a:off x="4502402" y="2871579"/>
            <a:ext cx="3148619" cy="769441"/>
          </a:xfrm>
          <a:prstGeom prst="rect">
            <a:avLst/>
          </a:prstGeom>
        </p:spPr>
        <p:txBody>
          <a:bodyPr wrap="none">
            <a:spAutoFit/>
          </a:bodyPr>
          <a:lstStyle/>
          <a:p>
            <a:pPr algn="ctr"/>
            <a:r>
              <a:rPr lang="en-US" sz="4400" b="1" dirty="0">
                <a:solidFill>
                  <a:schemeClr val="bg1"/>
                </a:solidFill>
                <a:latin typeface="GM Global Sans Light" panose="020B0302050302020203" pitchFamily="34" charset="0"/>
                <a:cs typeface="GM Global Sans Light" panose="020B0302050302020203" pitchFamily="34" charset="0"/>
              </a:rPr>
              <a:t>THANK YOU</a:t>
            </a:r>
          </a:p>
        </p:txBody>
      </p:sp>
    </p:spTree>
    <p:extLst>
      <p:ext uri="{BB962C8B-B14F-4D97-AF65-F5344CB8AC3E}">
        <p14:creationId xmlns:p14="http://schemas.microsoft.com/office/powerpoint/2010/main" val="1956872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AD735B-1867-415F-8C87-CC917363C5C1}"/>
              </a:ext>
            </a:extLst>
          </p:cNvPr>
          <p:cNvSpPr>
            <a:spLocks noGrp="1"/>
          </p:cNvSpPr>
          <p:nvPr>
            <p:ph type="dt" sz="half" idx="10"/>
          </p:nvPr>
        </p:nvSpPr>
        <p:spPr/>
        <p:txBody>
          <a:bodyPr/>
          <a:lstStyle/>
          <a:p>
            <a:fld id="{A791ED44-3483-46C0-914B-E7198F9AA833}" type="datetimeFigureOut">
              <a:rPr lang="en-US" smtClean="0"/>
              <a:t>4/30/2019</a:t>
            </a:fld>
            <a:endParaRPr lang="en-US"/>
          </a:p>
        </p:txBody>
      </p:sp>
      <p:sp>
        <p:nvSpPr>
          <p:cNvPr id="3" name="Footer Placeholder 2">
            <a:extLst>
              <a:ext uri="{FF2B5EF4-FFF2-40B4-BE49-F238E27FC236}">
                <a16:creationId xmlns:a16="http://schemas.microsoft.com/office/drawing/2014/main" id="{BF8B1BB0-9177-40FE-8D71-E509DB28C6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FEE7C2-B004-4582-8FAD-095C17366051}"/>
              </a:ext>
            </a:extLst>
          </p:cNvPr>
          <p:cNvSpPr>
            <a:spLocks noGrp="1"/>
          </p:cNvSpPr>
          <p:nvPr>
            <p:ph type="sldNum" sz="quarter" idx="12"/>
          </p:nvPr>
        </p:nvSpPr>
        <p:spPr/>
        <p:txBody>
          <a:bodyPr/>
          <a:lstStyle/>
          <a:p>
            <a:fld id="{BD905725-5689-4A76-B1B0-7B98F7E23D76}" type="slidenum">
              <a:rPr lang="en-US" smtClean="0"/>
              <a:t>‹#›</a:t>
            </a:fld>
            <a:endParaRPr lang="en-US"/>
          </a:p>
        </p:txBody>
      </p:sp>
    </p:spTree>
    <p:extLst>
      <p:ext uri="{BB962C8B-B14F-4D97-AF65-F5344CB8AC3E}">
        <p14:creationId xmlns:p14="http://schemas.microsoft.com/office/powerpoint/2010/main" val="28873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328" y="365125"/>
            <a:ext cx="11257344" cy="890749"/>
          </a:xfrm>
          <a:prstGeom prst="rect">
            <a:avLst/>
          </a:prstGeom>
        </p:spPr>
        <p:txBody>
          <a:bodyPr anchor="ctr"/>
          <a:lstStyle>
            <a:lvl1pPr>
              <a:defRPr b="1" i="0">
                <a:solidFill>
                  <a:srgbClr val="145FAC"/>
                </a:solidFill>
                <a:latin typeface="GM Global Sans SemiBold" charset="0"/>
                <a:ea typeface="GM Global Sans SemiBold" charset="0"/>
                <a:cs typeface="GM Global Sans SemiBold" charset="0"/>
              </a:defRPr>
            </a:lvl1pPr>
          </a:lstStyle>
          <a:p>
            <a:r>
              <a:rPr lang="en-US"/>
              <a:t>Click to edit Master title style</a:t>
            </a:r>
            <a:endParaRPr lang="en-US" dirty="0"/>
          </a:p>
        </p:txBody>
      </p:sp>
    </p:spTree>
    <p:extLst>
      <p:ext uri="{BB962C8B-B14F-4D97-AF65-F5344CB8AC3E}">
        <p14:creationId xmlns:p14="http://schemas.microsoft.com/office/powerpoint/2010/main" val="1932504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328" y="1435261"/>
            <a:ext cx="11257344" cy="4741702"/>
          </a:xfrm>
          <a:prstGeom prst="rect">
            <a:avLst/>
          </a:prstGeom>
        </p:spPr>
        <p:txBody>
          <a:bodyPr/>
          <a:lstStyle>
            <a:lvl1pPr>
              <a:defRPr b="0" i="0">
                <a:latin typeface="GM Global Sans SemiLight" charset="0"/>
                <a:ea typeface="GM Global Sans SemiLight" charset="0"/>
                <a:cs typeface="GM Global Sans SemiLight" charset="0"/>
              </a:defRPr>
            </a:lvl1pPr>
            <a:lvl2pPr>
              <a:defRPr b="0" i="0">
                <a:latin typeface="GM Global Sans SemiLight" charset="0"/>
                <a:ea typeface="GM Global Sans SemiLight" charset="0"/>
                <a:cs typeface="GM Global Sans SemiLight" charset="0"/>
              </a:defRPr>
            </a:lvl2pPr>
            <a:lvl3pPr>
              <a:defRPr b="0" i="0">
                <a:latin typeface="GM Global Sans SemiLight" charset="0"/>
                <a:ea typeface="GM Global Sans SemiLight" charset="0"/>
                <a:cs typeface="GM Global Sans SemiLight" charset="0"/>
              </a:defRPr>
            </a:lvl3pPr>
            <a:lvl4pPr>
              <a:defRPr b="0" i="0">
                <a:latin typeface="GM Global Sans SemiLight" charset="0"/>
                <a:ea typeface="GM Global Sans SemiLight" charset="0"/>
                <a:cs typeface="GM Global Sans SemiLight" charset="0"/>
              </a:defRPr>
            </a:lvl4pPr>
            <a:lvl5pPr>
              <a:defRPr b="0" i="0">
                <a:latin typeface="GM Global Sans SemiLight" charset="0"/>
                <a:ea typeface="GM Global Sans SemiLight" charset="0"/>
                <a:cs typeface="GM Global Sans Semi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467328" y="365125"/>
            <a:ext cx="11257344" cy="890749"/>
          </a:xfrm>
          <a:prstGeom prst="rect">
            <a:avLst/>
          </a:prstGeom>
        </p:spPr>
        <p:txBody>
          <a:bodyPr anchor="ctr"/>
          <a:lstStyle>
            <a:lvl1pPr>
              <a:defRPr b="1" i="0">
                <a:solidFill>
                  <a:srgbClr val="145FAC"/>
                </a:solidFill>
                <a:latin typeface="GM Global Sans SemiBold" charset="0"/>
                <a:ea typeface="GM Global Sans SemiBold" charset="0"/>
                <a:cs typeface="GM Global Sans SemiBold" charset="0"/>
              </a:defRPr>
            </a:lvl1pPr>
          </a:lstStyle>
          <a:p>
            <a:r>
              <a:rPr lang="en-US" dirty="0"/>
              <a:t>Click to edit Master title style</a:t>
            </a:r>
          </a:p>
        </p:txBody>
      </p:sp>
    </p:spTree>
    <p:extLst>
      <p:ext uri="{BB962C8B-B14F-4D97-AF65-F5344CB8AC3E}">
        <p14:creationId xmlns:p14="http://schemas.microsoft.com/office/powerpoint/2010/main" val="269922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328" y="1435261"/>
            <a:ext cx="11257344" cy="4741702"/>
          </a:xfrm>
          <a:prstGeom prst="rect">
            <a:avLst/>
          </a:prstGeom>
        </p:spPr>
        <p:txBody>
          <a:bodyPr/>
          <a:lstStyle>
            <a:lvl1pPr>
              <a:defRPr b="0" i="0">
                <a:latin typeface="GM Global Sans SemiLight" charset="0"/>
                <a:ea typeface="GM Global Sans SemiLight" charset="0"/>
                <a:cs typeface="GM Global Sans SemiLight" charset="0"/>
              </a:defRPr>
            </a:lvl1pPr>
            <a:lvl2pPr>
              <a:defRPr b="0" i="0">
                <a:latin typeface="GM Global Sans SemiLight" charset="0"/>
                <a:ea typeface="GM Global Sans SemiLight" charset="0"/>
                <a:cs typeface="GM Global Sans SemiLight" charset="0"/>
              </a:defRPr>
            </a:lvl2pPr>
            <a:lvl3pPr>
              <a:defRPr b="0" i="0">
                <a:latin typeface="GM Global Sans SemiLight" charset="0"/>
                <a:ea typeface="GM Global Sans SemiLight" charset="0"/>
                <a:cs typeface="GM Global Sans SemiLight" charset="0"/>
              </a:defRPr>
            </a:lvl3pPr>
            <a:lvl4pPr>
              <a:defRPr b="0" i="0">
                <a:latin typeface="GM Global Sans SemiLight" charset="0"/>
                <a:ea typeface="GM Global Sans SemiLight" charset="0"/>
                <a:cs typeface="GM Global Sans SemiLight" charset="0"/>
              </a:defRPr>
            </a:lvl4pPr>
            <a:lvl5pPr>
              <a:defRPr b="0" i="0">
                <a:latin typeface="GM Global Sans SemiLight" charset="0"/>
                <a:ea typeface="GM Global Sans SemiLight" charset="0"/>
                <a:cs typeface="GM Global Sans Semi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467328" y="365125"/>
            <a:ext cx="11257344" cy="890749"/>
          </a:xfrm>
          <a:prstGeom prst="rect">
            <a:avLst/>
          </a:prstGeom>
        </p:spPr>
        <p:txBody>
          <a:bodyPr anchor="ctr"/>
          <a:lstStyle>
            <a:lvl1pPr>
              <a:defRPr b="1" i="0">
                <a:solidFill>
                  <a:srgbClr val="145FAC"/>
                </a:solidFill>
                <a:latin typeface="GM Global Sans SemiBold" charset="0"/>
                <a:ea typeface="GM Global Sans SemiBold" charset="0"/>
                <a:cs typeface="GM Global Sans SemiBold" charset="0"/>
              </a:defRPr>
            </a:lvl1pPr>
          </a:lstStyle>
          <a:p>
            <a:r>
              <a:rPr lang="en-US" dirty="0"/>
              <a:t>Click to edit Master title style</a:t>
            </a:r>
          </a:p>
        </p:txBody>
      </p:sp>
    </p:spTree>
    <p:extLst>
      <p:ext uri="{BB962C8B-B14F-4D97-AF65-F5344CB8AC3E}">
        <p14:creationId xmlns:p14="http://schemas.microsoft.com/office/powerpoint/2010/main" val="506354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328" y="1435261"/>
            <a:ext cx="5679472" cy="4741702"/>
          </a:xfrm>
          <a:prstGeom prst="rect">
            <a:avLst/>
          </a:prstGeom>
        </p:spPr>
        <p:txBody>
          <a:bodyPr/>
          <a:lstStyle>
            <a:lvl1pPr>
              <a:defRPr b="0" i="0">
                <a:latin typeface="GM Global Sans SemiLight" charset="0"/>
                <a:ea typeface="GM Global Sans SemiLight" charset="0"/>
                <a:cs typeface="GM Global Sans SemiLight" charset="0"/>
              </a:defRPr>
            </a:lvl1pPr>
            <a:lvl2pPr>
              <a:defRPr b="0" i="0">
                <a:latin typeface="GM Global Sans SemiLight" charset="0"/>
                <a:ea typeface="GM Global Sans SemiLight" charset="0"/>
                <a:cs typeface="GM Global Sans SemiLight" charset="0"/>
              </a:defRPr>
            </a:lvl2pPr>
            <a:lvl3pPr>
              <a:defRPr b="0" i="0">
                <a:latin typeface="GM Global Sans SemiLight" charset="0"/>
                <a:ea typeface="GM Global Sans SemiLight" charset="0"/>
                <a:cs typeface="GM Global Sans SemiLight" charset="0"/>
              </a:defRPr>
            </a:lvl3pPr>
            <a:lvl4pPr>
              <a:defRPr b="0" i="0">
                <a:latin typeface="GM Global Sans SemiLight" charset="0"/>
                <a:ea typeface="GM Global Sans SemiLight" charset="0"/>
                <a:cs typeface="GM Global Sans SemiLight" charset="0"/>
              </a:defRPr>
            </a:lvl4pPr>
            <a:lvl5pPr>
              <a:defRPr b="0" i="0">
                <a:latin typeface="GM Global Sans SemiLight" charset="0"/>
                <a:ea typeface="GM Global Sans SemiLight" charset="0"/>
                <a:cs typeface="GM Global Sans Semi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2"/>
          <p:cNvSpPr>
            <a:spLocks noGrp="1"/>
          </p:cNvSpPr>
          <p:nvPr>
            <p:ph type="pic" idx="10"/>
          </p:nvPr>
        </p:nvSpPr>
        <p:spPr>
          <a:xfrm>
            <a:off x="6341366" y="1435262"/>
            <a:ext cx="5383306" cy="4741702"/>
          </a:xfrm>
          <a:prstGeom prst="rect">
            <a:avLst/>
          </a:prstGeom>
        </p:spPr>
        <p:txBody>
          <a:bodyPr/>
          <a:lstStyle>
            <a:lvl1pPr marL="0" indent="0">
              <a:buNone/>
              <a:defRPr sz="2800" b="0" i="0">
                <a:latin typeface="GM Global Sans Plain" charset="0"/>
                <a:ea typeface="GM Global Sans Plain" charset="0"/>
                <a:cs typeface="GM Global Sans Plain"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itle 1"/>
          <p:cNvSpPr>
            <a:spLocks noGrp="1"/>
          </p:cNvSpPr>
          <p:nvPr>
            <p:ph type="title"/>
          </p:nvPr>
        </p:nvSpPr>
        <p:spPr>
          <a:xfrm>
            <a:off x="467328" y="365125"/>
            <a:ext cx="11257344" cy="890749"/>
          </a:xfrm>
          <a:prstGeom prst="rect">
            <a:avLst/>
          </a:prstGeom>
        </p:spPr>
        <p:txBody>
          <a:bodyPr anchor="ctr"/>
          <a:lstStyle>
            <a:lvl1pPr>
              <a:defRPr b="1" i="0">
                <a:solidFill>
                  <a:srgbClr val="145FAC"/>
                </a:solidFill>
                <a:latin typeface="GM Global Sans SemiBold" charset="0"/>
                <a:ea typeface="GM Global Sans SemiBold" charset="0"/>
                <a:cs typeface="GM Global Sans SemiBold" charset="0"/>
              </a:defRPr>
            </a:lvl1pPr>
          </a:lstStyle>
          <a:p>
            <a:r>
              <a:rPr lang="en-US"/>
              <a:t>Click to edit Master title style</a:t>
            </a:r>
            <a:endParaRPr lang="en-US" dirty="0"/>
          </a:p>
        </p:txBody>
      </p:sp>
    </p:spTree>
    <p:extLst>
      <p:ext uri="{BB962C8B-B14F-4D97-AF65-F5344CB8AC3E}">
        <p14:creationId xmlns:p14="http://schemas.microsoft.com/office/powerpoint/2010/main" val="980337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328" y="1689903"/>
            <a:ext cx="11257344" cy="4487059"/>
          </a:xfrm>
          <a:prstGeom prst="rect">
            <a:avLst/>
          </a:prstGeom>
        </p:spPr>
        <p:txBody>
          <a:bodyPr/>
          <a:lstStyle>
            <a:lvl1pPr>
              <a:defRPr b="0" i="0">
                <a:latin typeface="GM Global Sans SemiLight" charset="0"/>
                <a:ea typeface="GM Global Sans SemiLight" charset="0"/>
                <a:cs typeface="GM Global Sans SemiLight" charset="0"/>
              </a:defRPr>
            </a:lvl1pPr>
            <a:lvl2pPr>
              <a:defRPr b="0" i="0">
                <a:latin typeface="GM Global Sans SemiLight" charset="0"/>
                <a:ea typeface="GM Global Sans SemiLight" charset="0"/>
                <a:cs typeface="GM Global Sans SemiLight" charset="0"/>
              </a:defRPr>
            </a:lvl2pPr>
            <a:lvl3pPr>
              <a:defRPr b="0" i="0">
                <a:latin typeface="GM Global Sans SemiLight" charset="0"/>
                <a:ea typeface="GM Global Sans SemiLight" charset="0"/>
                <a:cs typeface="GM Global Sans SemiLight" charset="0"/>
              </a:defRPr>
            </a:lvl3pPr>
            <a:lvl4pPr>
              <a:defRPr b="0" i="0">
                <a:latin typeface="GM Global Sans SemiLight" charset="0"/>
                <a:ea typeface="GM Global Sans SemiLight" charset="0"/>
                <a:cs typeface="GM Global Sans SemiLight" charset="0"/>
              </a:defRPr>
            </a:lvl4pPr>
            <a:lvl5pPr>
              <a:defRPr b="0" i="0">
                <a:latin typeface="GM Global Sans SemiLight" charset="0"/>
                <a:ea typeface="GM Global Sans SemiLight" charset="0"/>
                <a:cs typeface="GM Global Sans Semi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hasCustomPrompt="1"/>
          </p:nvPr>
        </p:nvSpPr>
        <p:spPr>
          <a:xfrm>
            <a:off x="467328" y="1175291"/>
            <a:ext cx="11257344" cy="350838"/>
          </a:xfrm>
          <a:prstGeom prst="rect">
            <a:avLst/>
          </a:prstGeom>
        </p:spPr>
        <p:txBody>
          <a:bodyPr/>
          <a:lstStyle>
            <a:lvl1pPr marL="0" indent="0">
              <a:buNone/>
              <a:defRPr sz="2400" b="1" i="0">
                <a:latin typeface="GM Global Sans" charset="0"/>
                <a:ea typeface="GM Global Sans" charset="0"/>
                <a:cs typeface="GM Globa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Subtitle style</a:t>
            </a:r>
          </a:p>
        </p:txBody>
      </p:sp>
      <p:sp>
        <p:nvSpPr>
          <p:cNvPr id="7" name="Title 1"/>
          <p:cNvSpPr>
            <a:spLocks noGrp="1"/>
          </p:cNvSpPr>
          <p:nvPr>
            <p:ph type="title"/>
          </p:nvPr>
        </p:nvSpPr>
        <p:spPr>
          <a:xfrm>
            <a:off x="467328" y="365125"/>
            <a:ext cx="11257344" cy="890749"/>
          </a:xfrm>
          <a:prstGeom prst="rect">
            <a:avLst/>
          </a:prstGeom>
        </p:spPr>
        <p:txBody>
          <a:bodyPr anchor="ctr"/>
          <a:lstStyle>
            <a:lvl1pPr>
              <a:defRPr b="1" i="0">
                <a:solidFill>
                  <a:srgbClr val="145FAC"/>
                </a:solidFill>
                <a:latin typeface="GM Global Sans SemiBold" charset="0"/>
                <a:ea typeface="GM Global Sans SemiBold" charset="0"/>
                <a:cs typeface="GM Global Sans SemiBold" charset="0"/>
              </a:defRPr>
            </a:lvl1pPr>
          </a:lstStyle>
          <a:p>
            <a:r>
              <a:rPr lang="en-US"/>
              <a:t>Click to edit Master title style</a:t>
            </a:r>
            <a:endParaRPr lang="en-US" dirty="0"/>
          </a:p>
        </p:txBody>
      </p:sp>
    </p:spTree>
    <p:extLst>
      <p:ext uri="{BB962C8B-B14F-4D97-AF65-F5344CB8AC3E}">
        <p14:creationId xmlns:p14="http://schemas.microsoft.com/office/powerpoint/2010/main" val="2015305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328" y="1684423"/>
            <a:ext cx="5689632" cy="4492540"/>
          </a:xfrm>
          <a:prstGeom prst="rect">
            <a:avLst/>
          </a:prstGeom>
        </p:spPr>
        <p:txBody>
          <a:bodyPr/>
          <a:lstStyle>
            <a:lvl1pPr>
              <a:defRPr b="0" i="0">
                <a:latin typeface="GM Global Sans SemiLight" charset="0"/>
                <a:ea typeface="GM Global Sans SemiLight" charset="0"/>
                <a:cs typeface="GM Global Sans SemiLight" charset="0"/>
              </a:defRPr>
            </a:lvl1pPr>
            <a:lvl2pPr>
              <a:defRPr b="0" i="0">
                <a:latin typeface="GM Global Sans SemiLight" charset="0"/>
                <a:ea typeface="GM Global Sans SemiLight" charset="0"/>
                <a:cs typeface="GM Global Sans SemiLight" charset="0"/>
              </a:defRPr>
            </a:lvl2pPr>
            <a:lvl3pPr>
              <a:defRPr b="0" i="0">
                <a:latin typeface="GM Global Sans SemiLight" charset="0"/>
                <a:ea typeface="GM Global Sans SemiLight" charset="0"/>
                <a:cs typeface="GM Global Sans SemiLight" charset="0"/>
              </a:defRPr>
            </a:lvl3pPr>
            <a:lvl4pPr>
              <a:defRPr b="0" i="0">
                <a:latin typeface="GM Global Sans SemiLight" charset="0"/>
                <a:ea typeface="GM Global Sans SemiLight" charset="0"/>
                <a:cs typeface="GM Global Sans SemiLight" charset="0"/>
              </a:defRPr>
            </a:lvl4pPr>
            <a:lvl5pPr>
              <a:defRPr b="0" i="0">
                <a:latin typeface="GM Global Sans SemiLight" charset="0"/>
                <a:ea typeface="GM Global Sans SemiLight" charset="0"/>
                <a:cs typeface="GM Global Sans Semi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2"/>
          <p:cNvSpPr>
            <a:spLocks noGrp="1"/>
          </p:cNvSpPr>
          <p:nvPr>
            <p:ph type="pic" idx="10"/>
          </p:nvPr>
        </p:nvSpPr>
        <p:spPr>
          <a:xfrm>
            <a:off x="6341366" y="1684422"/>
            <a:ext cx="5383306" cy="4492542"/>
          </a:xfrm>
          <a:prstGeom prst="rect">
            <a:avLst/>
          </a:prstGeom>
        </p:spPr>
        <p:txBody>
          <a:bodyPr/>
          <a:lstStyle>
            <a:lvl1pPr marL="0" indent="0">
              <a:buNone/>
              <a:defRPr sz="28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itle 1"/>
          <p:cNvSpPr>
            <a:spLocks noGrp="1"/>
          </p:cNvSpPr>
          <p:nvPr>
            <p:ph type="title"/>
          </p:nvPr>
        </p:nvSpPr>
        <p:spPr>
          <a:xfrm>
            <a:off x="467328" y="365125"/>
            <a:ext cx="11257344" cy="890749"/>
          </a:xfrm>
          <a:prstGeom prst="rect">
            <a:avLst/>
          </a:prstGeom>
        </p:spPr>
        <p:txBody>
          <a:bodyPr anchor="ctr"/>
          <a:lstStyle>
            <a:lvl1pPr>
              <a:defRPr b="1" i="0">
                <a:solidFill>
                  <a:srgbClr val="145FAC"/>
                </a:solidFill>
                <a:latin typeface="GM Global Sans SemiBold" charset="0"/>
                <a:ea typeface="GM Global Sans SemiBold" charset="0"/>
                <a:cs typeface="GM Global Sans SemiBold" charset="0"/>
              </a:defRPr>
            </a:lvl1pPr>
          </a:lstStyle>
          <a:p>
            <a:r>
              <a:rPr lang="en-US"/>
              <a:t>Click to edit Master title style</a:t>
            </a:r>
            <a:endParaRPr lang="en-US" dirty="0"/>
          </a:p>
        </p:txBody>
      </p:sp>
      <p:sp>
        <p:nvSpPr>
          <p:cNvPr id="9" name="Text Placeholder 5"/>
          <p:cNvSpPr>
            <a:spLocks noGrp="1"/>
          </p:cNvSpPr>
          <p:nvPr>
            <p:ph type="body" sz="quarter" idx="11" hasCustomPrompt="1"/>
          </p:nvPr>
        </p:nvSpPr>
        <p:spPr>
          <a:xfrm>
            <a:off x="467328" y="1175291"/>
            <a:ext cx="11257344" cy="350838"/>
          </a:xfrm>
          <a:prstGeom prst="rect">
            <a:avLst/>
          </a:prstGeom>
        </p:spPr>
        <p:txBody>
          <a:bodyPr/>
          <a:lstStyle>
            <a:lvl1pPr marL="0" indent="0">
              <a:buNone/>
              <a:defRPr sz="2400" b="1" i="0">
                <a:latin typeface="GM Global Sans" charset="0"/>
                <a:ea typeface="GM Global Sans" charset="0"/>
                <a:cs typeface="GM Globa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Subtitle style</a:t>
            </a:r>
          </a:p>
        </p:txBody>
      </p:sp>
    </p:spTree>
    <p:extLst>
      <p:ext uri="{BB962C8B-B14F-4D97-AF65-F5344CB8AC3E}">
        <p14:creationId xmlns:p14="http://schemas.microsoft.com/office/powerpoint/2010/main" val="495312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328" y="375285"/>
            <a:ext cx="11257344" cy="1475250"/>
          </a:xfrm>
          <a:prstGeom prst="rect">
            <a:avLst/>
          </a:prstGeom>
        </p:spPr>
        <p:txBody>
          <a:bodyPr anchor="ctr"/>
          <a:lstStyle>
            <a:lvl1pPr>
              <a:defRPr lang="en-US" sz="4400" b="1" i="0" kern="1200" dirty="0" smtClean="0">
                <a:solidFill>
                  <a:srgbClr val="145FAC"/>
                </a:solidFill>
                <a:latin typeface="GM Global Sans SemiBold" charset="0"/>
                <a:ea typeface="GM Global Sans SemiBold" charset="0"/>
                <a:cs typeface="GM Global Sans SemiBold" charset="0"/>
              </a:defRPr>
            </a:lvl1pPr>
          </a:lstStyle>
          <a:p>
            <a:r>
              <a:rPr lang="en-US" dirty="0"/>
              <a:t>Click to edit Master title style for longer titles that take up 2 lines </a:t>
            </a:r>
          </a:p>
        </p:txBody>
      </p:sp>
      <p:sp>
        <p:nvSpPr>
          <p:cNvPr id="3" name="Content Placeholder 2"/>
          <p:cNvSpPr>
            <a:spLocks noGrp="1"/>
          </p:cNvSpPr>
          <p:nvPr>
            <p:ph idx="1"/>
          </p:nvPr>
        </p:nvSpPr>
        <p:spPr>
          <a:xfrm>
            <a:off x="467328" y="2268639"/>
            <a:ext cx="11257344" cy="3908324"/>
          </a:xfrm>
          <a:prstGeom prst="rect">
            <a:avLst/>
          </a:prstGeom>
        </p:spPr>
        <p:txBody>
          <a:bodyPr/>
          <a:lstStyle>
            <a:lvl1pPr>
              <a:defRPr b="0" i="0">
                <a:latin typeface="GM Global Sans SemiLight" charset="0"/>
                <a:ea typeface="GM Global Sans SemiLight" charset="0"/>
                <a:cs typeface="GM Global Sans SemiLight" charset="0"/>
              </a:defRPr>
            </a:lvl1pPr>
            <a:lvl2pPr>
              <a:defRPr b="0" i="0">
                <a:latin typeface="GM Global Sans SemiLight" charset="0"/>
                <a:ea typeface="GM Global Sans SemiLight" charset="0"/>
                <a:cs typeface="GM Global Sans SemiLight" charset="0"/>
              </a:defRPr>
            </a:lvl2pPr>
            <a:lvl3pPr>
              <a:defRPr b="0" i="0">
                <a:latin typeface="GM Global Sans SemiLight" charset="0"/>
                <a:ea typeface="GM Global Sans SemiLight" charset="0"/>
                <a:cs typeface="GM Global Sans SemiLight" charset="0"/>
              </a:defRPr>
            </a:lvl3pPr>
            <a:lvl4pPr>
              <a:defRPr b="0" i="0">
                <a:latin typeface="GM Global Sans SemiLight" charset="0"/>
                <a:ea typeface="GM Global Sans SemiLight" charset="0"/>
                <a:cs typeface="GM Global Sans SemiLight" charset="0"/>
              </a:defRPr>
            </a:lvl4pPr>
            <a:lvl5pPr>
              <a:defRPr b="0" i="0">
                <a:latin typeface="GM Global Sans SemiLight" charset="0"/>
                <a:ea typeface="GM Global Sans SemiLight" charset="0"/>
                <a:cs typeface="GM Global Sans Semi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5"/>
          <p:cNvSpPr>
            <a:spLocks noGrp="1"/>
          </p:cNvSpPr>
          <p:nvPr>
            <p:ph type="body" sz="quarter" idx="11" hasCustomPrompt="1"/>
          </p:nvPr>
        </p:nvSpPr>
        <p:spPr>
          <a:xfrm>
            <a:off x="467328" y="1753020"/>
            <a:ext cx="11257344" cy="350838"/>
          </a:xfrm>
          <a:prstGeom prst="rect">
            <a:avLst/>
          </a:prstGeom>
        </p:spPr>
        <p:txBody>
          <a:bodyPr/>
          <a:lstStyle>
            <a:lvl1pPr marL="0" indent="0">
              <a:buNone/>
              <a:defRPr sz="2400" b="1" i="0">
                <a:latin typeface="GM Global Sans" charset="0"/>
                <a:ea typeface="GM Global Sans" charset="0"/>
                <a:cs typeface="GM Globa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Subtitle style</a:t>
            </a:r>
          </a:p>
        </p:txBody>
      </p:sp>
    </p:spTree>
    <p:extLst>
      <p:ext uri="{BB962C8B-B14F-4D97-AF65-F5344CB8AC3E}">
        <p14:creationId xmlns:p14="http://schemas.microsoft.com/office/powerpoint/2010/main" val="1284010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328" y="2268639"/>
            <a:ext cx="5801392" cy="3908323"/>
          </a:xfrm>
          <a:prstGeom prst="rect">
            <a:avLst/>
          </a:prstGeom>
        </p:spPr>
        <p:txBody>
          <a:bodyPr/>
          <a:lstStyle>
            <a:lvl1pPr>
              <a:defRPr b="0" i="0">
                <a:latin typeface="GM Global Sans SemiLight" charset="0"/>
                <a:ea typeface="GM Global Sans SemiLight" charset="0"/>
                <a:cs typeface="GM Global Sans SemiLight" charset="0"/>
              </a:defRPr>
            </a:lvl1pPr>
            <a:lvl2pPr>
              <a:defRPr b="0" i="0">
                <a:latin typeface="GM Global Sans SemiLight" charset="0"/>
                <a:ea typeface="GM Global Sans SemiLight" charset="0"/>
                <a:cs typeface="GM Global Sans SemiLight" charset="0"/>
              </a:defRPr>
            </a:lvl2pPr>
            <a:lvl3pPr>
              <a:defRPr b="0" i="0">
                <a:latin typeface="GM Global Sans SemiLight" charset="0"/>
                <a:ea typeface="GM Global Sans SemiLight" charset="0"/>
                <a:cs typeface="GM Global Sans SemiLight" charset="0"/>
              </a:defRPr>
            </a:lvl3pPr>
            <a:lvl4pPr>
              <a:defRPr b="0" i="0">
                <a:latin typeface="GM Global Sans SemiLight" charset="0"/>
                <a:ea typeface="GM Global Sans SemiLight" charset="0"/>
                <a:cs typeface="GM Global Sans SemiLight" charset="0"/>
              </a:defRPr>
            </a:lvl4pPr>
            <a:lvl5pPr>
              <a:defRPr b="0" i="0">
                <a:latin typeface="GM Global Sans SemiLight" charset="0"/>
                <a:ea typeface="GM Global Sans SemiLight" charset="0"/>
                <a:cs typeface="GM Global Sans Semi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2"/>
          <p:cNvSpPr>
            <a:spLocks noGrp="1"/>
          </p:cNvSpPr>
          <p:nvPr>
            <p:ph type="pic" idx="10"/>
          </p:nvPr>
        </p:nvSpPr>
        <p:spPr>
          <a:xfrm>
            <a:off x="6475837" y="2268638"/>
            <a:ext cx="5248835" cy="3908325"/>
          </a:xfrm>
          <a:prstGeom prst="rect">
            <a:avLst/>
          </a:prstGeom>
        </p:spPr>
        <p:txBody>
          <a:bodyPr/>
          <a:lstStyle>
            <a:lvl1pPr marL="0" indent="0">
              <a:buNone/>
              <a:defRPr sz="2800" b="0" i="0">
                <a:latin typeface="GM Global Sans SemiLight" charset="0"/>
                <a:ea typeface="GM Global Sans SemiLight" charset="0"/>
                <a:cs typeface="GM Global Sans SemiLight"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Title 1"/>
          <p:cNvSpPr>
            <a:spLocks noGrp="1"/>
          </p:cNvSpPr>
          <p:nvPr>
            <p:ph type="title" hasCustomPrompt="1"/>
          </p:nvPr>
        </p:nvSpPr>
        <p:spPr>
          <a:xfrm>
            <a:off x="467328" y="375285"/>
            <a:ext cx="11257344" cy="1475250"/>
          </a:xfrm>
          <a:prstGeom prst="rect">
            <a:avLst/>
          </a:prstGeom>
        </p:spPr>
        <p:txBody>
          <a:bodyPr anchor="ctr"/>
          <a:lstStyle>
            <a:lvl1pPr>
              <a:defRPr lang="en-US" sz="4400" b="1" i="0" kern="1200" dirty="0" smtClean="0">
                <a:solidFill>
                  <a:srgbClr val="145FAC"/>
                </a:solidFill>
                <a:latin typeface="GM Global Sans SemiBold" charset="0"/>
                <a:ea typeface="GM Global Sans SemiBold" charset="0"/>
                <a:cs typeface="GM Global Sans SemiBold" charset="0"/>
              </a:defRPr>
            </a:lvl1pPr>
          </a:lstStyle>
          <a:p>
            <a:r>
              <a:rPr lang="en-US" dirty="0"/>
              <a:t>Click to edit Master title style for longer titles that take up 2 lines </a:t>
            </a:r>
          </a:p>
        </p:txBody>
      </p:sp>
      <p:sp>
        <p:nvSpPr>
          <p:cNvPr id="6" name="Text Placeholder 5"/>
          <p:cNvSpPr>
            <a:spLocks noGrp="1"/>
          </p:cNvSpPr>
          <p:nvPr>
            <p:ph type="body" sz="quarter" idx="11" hasCustomPrompt="1"/>
          </p:nvPr>
        </p:nvSpPr>
        <p:spPr>
          <a:xfrm>
            <a:off x="467328" y="1753020"/>
            <a:ext cx="11257344" cy="350838"/>
          </a:xfrm>
          <a:prstGeom prst="rect">
            <a:avLst/>
          </a:prstGeom>
        </p:spPr>
        <p:txBody>
          <a:bodyPr/>
          <a:lstStyle>
            <a:lvl1pPr marL="0" indent="0">
              <a:buNone/>
              <a:defRPr sz="2400" b="1" i="0">
                <a:latin typeface="GM Global Sans" charset="0"/>
                <a:ea typeface="GM Global Sans" charset="0"/>
                <a:cs typeface="GM Globa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Subtitle style</a:t>
            </a:r>
          </a:p>
        </p:txBody>
      </p:sp>
    </p:spTree>
    <p:extLst>
      <p:ext uri="{BB962C8B-B14F-4D97-AF65-F5344CB8AC3E}">
        <p14:creationId xmlns:p14="http://schemas.microsoft.com/office/powerpoint/2010/main" val="233054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67328" y="375285"/>
            <a:ext cx="11257344" cy="1475250"/>
          </a:xfrm>
          <a:prstGeom prst="rect">
            <a:avLst/>
          </a:prstGeom>
        </p:spPr>
        <p:txBody>
          <a:bodyPr anchor="ctr"/>
          <a:lstStyle>
            <a:lvl1pPr>
              <a:defRPr lang="en-US" sz="4400" b="1" i="0" kern="1200" dirty="0" smtClean="0">
                <a:solidFill>
                  <a:srgbClr val="145FAC"/>
                </a:solidFill>
                <a:latin typeface="GM Global Sans SemiBold" charset="0"/>
                <a:ea typeface="GM Global Sans SemiBold" charset="0"/>
                <a:cs typeface="GM Global Sans SemiBold" charset="0"/>
              </a:defRPr>
            </a:lvl1pPr>
          </a:lstStyle>
          <a:p>
            <a:r>
              <a:rPr lang="en-US" dirty="0"/>
              <a:t>Click to edit Master title style for longer titles that take up 2 lines </a:t>
            </a:r>
          </a:p>
        </p:txBody>
      </p:sp>
      <p:sp>
        <p:nvSpPr>
          <p:cNvPr id="8" name="Content Placeholder 2"/>
          <p:cNvSpPr>
            <a:spLocks noGrp="1"/>
          </p:cNvSpPr>
          <p:nvPr>
            <p:ph idx="10"/>
          </p:nvPr>
        </p:nvSpPr>
        <p:spPr>
          <a:xfrm>
            <a:off x="467328" y="2268639"/>
            <a:ext cx="5530247" cy="3908323"/>
          </a:xfrm>
          <a:prstGeom prst="rect">
            <a:avLst/>
          </a:prstGeom>
        </p:spPr>
        <p:txBody>
          <a:bodyPr/>
          <a:lstStyle>
            <a:lvl1pPr>
              <a:defRPr b="0" i="0">
                <a:latin typeface="GM Global Sans SemiLight" charset="0"/>
                <a:ea typeface="GM Global Sans SemiLight" charset="0"/>
                <a:cs typeface="GM Global Sans SemiLight" charset="0"/>
              </a:defRPr>
            </a:lvl1pPr>
            <a:lvl2pPr>
              <a:defRPr b="0" i="0">
                <a:latin typeface="GM Global Sans SemiLight" charset="0"/>
                <a:ea typeface="GM Global Sans SemiLight" charset="0"/>
                <a:cs typeface="GM Global Sans SemiLight" charset="0"/>
              </a:defRPr>
            </a:lvl2pPr>
            <a:lvl3pPr>
              <a:defRPr b="0" i="0">
                <a:latin typeface="GM Global Sans SemiLight" charset="0"/>
                <a:ea typeface="GM Global Sans SemiLight" charset="0"/>
                <a:cs typeface="GM Global Sans SemiLight" charset="0"/>
              </a:defRPr>
            </a:lvl3pPr>
            <a:lvl4pPr>
              <a:defRPr b="0" i="0">
                <a:latin typeface="GM Global Sans SemiLight" charset="0"/>
                <a:ea typeface="GM Global Sans SemiLight" charset="0"/>
                <a:cs typeface="GM Global Sans SemiLight" charset="0"/>
              </a:defRPr>
            </a:lvl4pPr>
            <a:lvl5pPr>
              <a:defRPr b="0" i="0">
                <a:latin typeface="GM Global Sans SemiLight" charset="0"/>
                <a:ea typeface="GM Global Sans SemiLight" charset="0"/>
                <a:cs typeface="GM Global Sans Semi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1"/>
          </p:nvPr>
        </p:nvSpPr>
        <p:spPr>
          <a:xfrm>
            <a:off x="6172200" y="2268639"/>
            <a:ext cx="5552472" cy="3908323"/>
          </a:xfrm>
          <a:prstGeom prst="rect">
            <a:avLst/>
          </a:prstGeom>
        </p:spPr>
        <p:txBody>
          <a:bodyPr/>
          <a:lstStyle>
            <a:lvl1pPr>
              <a:defRPr b="0" i="0">
                <a:latin typeface="GM Global Sans SemiLight" charset="0"/>
                <a:ea typeface="GM Global Sans SemiLight" charset="0"/>
                <a:cs typeface="GM Global Sans SemiLight" charset="0"/>
              </a:defRPr>
            </a:lvl1pPr>
            <a:lvl2pPr>
              <a:defRPr b="0" i="0">
                <a:latin typeface="GM Global Sans SemiLight" charset="0"/>
                <a:ea typeface="GM Global Sans SemiLight" charset="0"/>
                <a:cs typeface="GM Global Sans SemiLight" charset="0"/>
              </a:defRPr>
            </a:lvl2pPr>
            <a:lvl3pPr>
              <a:defRPr b="0" i="0">
                <a:latin typeface="GM Global Sans SemiLight" charset="0"/>
                <a:ea typeface="GM Global Sans SemiLight" charset="0"/>
                <a:cs typeface="GM Global Sans SemiLight" charset="0"/>
              </a:defRPr>
            </a:lvl3pPr>
            <a:lvl4pPr>
              <a:defRPr b="0" i="0">
                <a:latin typeface="GM Global Sans SemiLight" charset="0"/>
                <a:ea typeface="GM Global Sans SemiLight" charset="0"/>
                <a:cs typeface="GM Global Sans SemiLight" charset="0"/>
              </a:defRPr>
            </a:lvl4pPr>
            <a:lvl5pPr>
              <a:defRPr b="0" i="0">
                <a:latin typeface="GM Global Sans SemiLight" charset="0"/>
                <a:ea typeface="GM Global Sans SemiLight" charset="0"/>
                <a:cs typeface="GM Global Sans Semi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67328" y="1796505"/>
            <a:ext cx="5530247" cy="335666"/>
          </a:xfrm>
          <a:prstGeom prst="rect">
            <a:avLst/>
          </a:prstGeom>
        </p:spPr>
        <p:txBody>
          <a:bodyPr anchor="ctr"/>
          <a:lstStyle>
            <a:lvl1pPr marL="0" indent="0">
              <a:buNone/>
              <a:defRPr sz="2400" b="1" i="0">
                <a:latin typeface="GM Global Sans" charset="0"/>
                <a:ea typeface="GM Global Sans" charset="0"/>
                <a:cs typeface="GM Global Sans"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796505"/>
            <a:ext cx="5552472" cy="335666"/>
          </a:xfrm>
          <a:prstGeom prst="rect">
            <a:avLst/>
          </a:prstGeom>
        </p:spPr>
        <p:txBody>
          <a:bodyPr anchor="ctr"/>
          <a:lstStyle>
            <a:lvl1pPr marL="0" indent="0">
              <a:buNone/>
              <a:defRPr lang="en-US" sz="2400" b="1" i="0" kern="1200" dirty="0" smtClean="0">
                <a:solidFill>
                  <a:schemeClr val="tx1"/>
                </a:solidFill>
                <a:latin typeface="GM Global Sans" charset="0"/>
                <a:ea typeface="GM Global Sans" charset="0"/>
                <a:cs typeface="GM Global Sans"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59856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19606" y="6423459"/>
            <a:ext cx="597639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6D6D6D"/>
                </a:solidFill>
                <a:latin typeface="GM Global Sans Plain" charset="0"/>
                <a:ea typeface="GM Global Sans Plain" charset="0"/>
                <a:cs typeface="GM Global Sans Plain" charset="0"/>
              </a:rPr>
              <a:t>Data Blends </a:t>
            </a:r>
            <a:r>
              <a:rPr lang="en-US" sz="1200" b="0" i="0" baseline="0" dirty="0">
                <a:solidFill>
                  <a:srgbClr val="6D6D6D"/>
                </a:solidFill>
                <a:latin typeface="GM Global Sans Plain" charset="0"/>
                <a:ea typeface="GM Global Sans Plain" charset="0"/>
                <a:cs typeface="GM Global Sans Plain" charset="0"/>
              </a:rPr>
              <a:t>|   NFL Speed Analytics |   04/30/19</a:t>
            </a:r>
            <a:endParaRPr lang="en-US" sz="1200" b="0" i="0" dirty="0">
              <a:solidFill>
                <a:srgbClr val="6D6D6D"/>
              </a:solidFill>
              <a:latin typeface="GM Global Sans Plain" charset="0"/>
              <a:ea typeface="GM Global Sans Plain" charset="0"/>
              <a:cs typeface="GM Global Sans Plain" charset="0"/>
            </a:endParaRPr>
          </a:p>
        </p:txBody>
      </p:sp>
      <p:sp>
        <p:nvSpPr>
          <p:cNvPr id="8" name="TextBox 7"/>
          <p:cNvSpPr txBox="1"/>
          <p:nvPr userDrawn="1"/>
        </p:nvSpPr>
        <p:spPr>
          <a:xfrm>
            <a:off x="9290303" y="6495224"/>
            <a:ext cx="2662487" cy="276999"/>
          </a:xfrm>
          <a:prstGeom prst="rect">
            <a:avLst/>
          </a:prstGeom>
          <a:noFill/>
        </p:spPr>
        <p:txBody>
          <a:bodyPr wrap="square" rtlCol="0">
            <a:spAutoFit/>
          </a:bodyPr>
          <a:lstStyle/>
          <a:p>
            <a:pPr algn="r"/>
            <a:r>
              <a:rPr lang="en-US" sz="1200" b="0" i="0" dirty="0">
                <a:solidFill>
                  <a:srgbClr val="6D6D6D"/>
                </a:solidFill>
                <a:latin typeface="GM Global Sans Plain" charset="0"/>
                <a:ea typeface="GM Global Sans Plain" charset="0"/>
                <a:cs typeface="GM Global Sans Plain" charset="0"/>
              </a:rPr>
              <a:t>Data Blends |   </a:t>
            </a:r>
            <a:fld id="{07F57CD4-FFDE-9747-9713-DB2A814357B6}" type="slidenum">
              <a:rPr lang="en-US" sz="1200" b="0" i="0" smtClean="0">
                <a:solidFill>
                  <a:srgbClr val="6D6D6D"/>
                </a:solidFill>
                <a:latin typeface="GM Global Sans Plain" charset="0"/>
                <a:ea typeface="GM Global Sans Plain" charset="0"/>
                <a:cs typeface="GM Global Sans Plain" charset="0"/>
              </a:rPr>
              <a:pPr algn="r"/>
              <a:t>‹#›</a:t>
            </a:fld>
            <a:r>
              <a:rPr lang="en-US" sz="1200" b="0" i="0" dirty="0">
                <a:solidFill>
                  <a:srgbClr val="6D6D6D"/>
                </a:solidFill>
                <a:latin typeface="GM Global Sans Plain" charset="0"/>
                <a:ea typeface="GM Global Sans Plain" charset="0"/>
                <a:cs typeface="GM Global Sans Plain" charset="0"/>
              </a:rPr>
              <a:t> of 21</a:t>
            </a:r>
          </a:p>
        </p:txBody>
      </p:sp>
      <p:cxnSp>
        <p:nvCxnSpPr>
          <p:cNvPr id="10" name="Straight Connector 9"/>
          <p:cNvCxnSpPr/>
          <p:nvPr userDrawn="1"/>
        </p:nvCxnSpPr>
        <p:spPr>
          <a:xfrm>
            <a:off x="239210" y="6354503"/>
            <a:ext cx="11713580" cy="0"/>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480437"/>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40" r:id="rId14"/>
    <p:sldLayoutId id="214748394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369061"/>
      </p:ext>
    </p:extLst>
  </p:cSld>
  <p:clrMap bg1="lt1" tx1="dk1" bg2="lt2" tx2="dk2" accent1="accent1" accent2="accent2" accent3="accent3" accent4="accent4" accent5="accent5" accent6="accent6" hlink="hlink" folHlink="folHlink"/>
  <p:sldLayoutIdLst>
    <p:sldLayoutId id="2147483948" r:id="rId1"/>
    <p:sldLayoutId id="2147483945" r:id="rId2"/>
    <p:sldLayoutId id="2147483946" r:id="rId3"/>
    <p:sldLayoutId id="2147483951" r:id="rId4"/>
    <p:sldLayoutId id="2147483949" r:id="rId5"/>
    <p:sldLayoutId id="2147483950" r:id="rId6"/>
    <p:sldLayoutId id="2147483952" r:id="rId7"/>
    <p:sldLayoutId id="2147483953" r:id="rId8"/>
    <p:sldLayoutId id="214748395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18.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datablends.us/" TargetMode="External"/><Relationship Id="rId2" Type="http://schemas.openxmlformats.org/officeDocument/2006/relationships/hyperlink" Target="https://datablends.us/wp-content/uploads/2019/01/75yard_td_to_Tyreek_Hill.mp4" TargetMode="Externa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32065" y="5470457"/>
            <a:ext cx="3499705" cy="692837"/>
          </a:xfrm>
        </p:spPr>
        <p:txBody>
          <a:bodyPr/>
          <a:lstStyle/>
          <a:p>
            <a:pPr algn="ctr"/>
            <a:r>
              <a:rPr lang="en-US" dirty="0"/>
              <a:t>Ken Black | Apr 30, 2019</a:t>
            </a:r>
          </a:p>
          <a:p>
            <a:pPr algn="ctr"/>
            <a:r>
              <a:rPr lang="en-US" dirty="0"/>
              <a:t>https://datablends.us</a:t>
            </a:r>
          </a:p>
        </p:txBody>
      </p:sp>
      <p:sp>
        <p:nvSpPr>
          <p:cNvPr id="3" name="Text Placeholder 2"/>
          <p:cNvSpPr>
            <a:spLocks noGrp="1"/>
          </p:cNvSpPr>
          <p:nvPr>
            <p:ph type="body" sz="quarter" idx="13"/>
          </p:nvPr>
        </p:nvSpPr>
        <p:spPr>
          <a:xfrm>
            <a:off x="332065" y="3661682"/>
            <a:ext cx="3648024" cy="1068537"/>
          </a:xfrm>
        </p:spPr>
        <p:txBody>
          <a:bodyPr/>
          <a:lstStyle/>
          <a:p>
            <a:r>
              <a:rPr lang="en-US" sz="2400" dirty="0"/>
              <a:t>Using Tableau To Understanding How Speed Leads to NFL Success</a:t>
            </a:r>
          </a:p>
        </p:txBody>
      </p:sp>
      <p:pic>
        <p:nvPicPr>
          <p:cNvPr id="5" name="Picture 4">
            <a:extLst>
              <a:ext uri="{FF2B5EF4-FFF2-40B4-BE49-F238E27FC236}">
                <a16:creationId xmlns:a16="http://schemas.microsoft.com/office/drawing/2014/main" id="{93E9619B-9314-4306-8C96-857949329EB6}"/>
              </a:ext>
            </a:extLst>
          </p:cNvPr>
          <p:cNvPicPr>
            <a:picLocks noChangeAspect="1"/>
          </p:cNvPicPr>
          <p:nvPr/>
        </p:nvPicPr>
        <p:blipFill>
          <a:blip r:embed="rId2"/>
          <a:stretch>
            <a:fillRect/>
          </a:stretch>
        </p:blipFill>
        <p:spPr>
          <a:xfrm>
            <a:off x="4236224" y="0"/>
            <a:ext cx="7955776" cy="3137813"/>
          </a:xfrm>
          <a:prstGeom prst="rect">
            <a:avLst/>
          </a:prstGeom>
        </p:spPr>
      </p:pic>
      <p:pic>
        <p:nvPicPr>
          <p:cNvPr id="7" name="Picture 6">
            <a:extLst>
              <a:ext uri="{FF2B5EF4-FFF2-40B4-BE49-F238E27FC236}">
                <a16:creationId xmlns:a16="http://schemas.microsoft.com/office/drawing/2014/main" id="{1FC83F1F-E9E2-4E61-839F-35C6D9AA0BDF}"/>
              </a:ext>
            </a:extLst>
          </p:cNvPr>
          <p:cNvPicPr>
            <a:picLocks noChangeAspect="1"/>
          </p:cNvPicPr>
          <p:nvPr/>
        </p:nvPicPr>
        <p:blipFill>
          <a:blip r:embed="rId3"/>
          <a:stretch>
            <a:fillRect/>
          </a:stretch>
        </p:blipFill>
        <p:spPr>
          <a:xfrm>
            <a:off x="4516622" y="3137813"/>
            <a:ext cx="7000875" cy="866775"/>
          </a:xfrm>
          <a:prstGeom prst="rect">
            <a:avLst/>
          </a:prstGeom>
        </p:spPr>
      </p:pic>
      <p:pic>
        <p:nvPicPr>
          <p:cNvPr id="9" name="Picture 8">
            <a:extLst>
              <a:ext uri="{FF2B5EF4-FFF2-40B4-BE49-F238E27FC236}">
                <a16:creationId xmlns:a16="http://schemas.microsoft.com/office/drawing/2014/main" id="{BF9E8229-69F7-42CD-BD6F-BE848AEA8997}"/>
              </a:ext>
            </a:extLst>
          </p:cNvPr>
          <p:cNvPicPr>
            <a:picLocks noChangeAspect="1"/>
          </p:cNvPicPr>
          <p:nvPr/>
        </p:nvPicPr>
        <p:blipFill>
          <a:blip r:embed="rId4"/>
          <a:stretch>
            <a:fillRect/>
          </a:stretch>
        </p:blipFill>
        <p:spPr>
          <a:xfrm>
            <a:off x="8428382" y="5064981"/>
            <a:ext cx="3761055" cy="1798425"/>
          </a:xfrm>
          <a:prstGeom prst="rect">
            <a:avLst/>
          </a:prstGeom>
        </p:spPr>
      </p:pic>
      <p:pic>
        <p:nvPicPr>
          <p:cNvPr id="11" name="Picture 10">
            <a:extLst>
              <a:ext uri="{FF2B5EF4-FFF2-40B4-BE49-F238E27FC236}">
                <a16:creationId xmlns:a16="http://schemas.microsoft.com/office/drawing/2014/main" id="{0080A210-F6CA-4AF6-BECF-B21179F47652}"/>
              </a:ext>
            </a:extLst>
          </p:cNvPr>
          <p:cNvPicPr>
            <a:picLocks noChangeAspect="1"/>
          </p:cNvPicPr>
          <p:nvPr/>
        </p:nvPicPr>
        <p:blipFill>
          <a:blip r:embed="rId5"/>
          <a:stretch>
            <a:fillRect/>
          </a:stretch>
        </p:blipFill>
        <p:spPr>
          <a:xfrm>
            <a:off x="4236224" y="4277878"/>
            <a:ext cx="4223964" cy="2585528"/>
          </a:xfrm>
          <a:prstGeom prst="rect">
            <a:avLst/>
          </a:prstGeom>
        </p:spPr>
      </p:pic>
      <p:pic>
        <p:nvPicPr>
          <p:cNvPr id="13" name="Picture 12">
            <a:extLst>
              <a:ext uri="{FF2B5EF4-FFF2-40B4-BE49-F238E27FC236}">
                <a16:creationId xmlns:a16="http://schemas.microsoft.com/office/drawing/2014/main" id="{DA4CE2C8-368D-47F8-85BB-846E4413F47F}"/>
              </a:ext>
            </a:extLst>
          </p:cNvPr>
          <p:cNvPicPr>
            <a:picLocks noChangeAspect="1"/>
          </p:cNvPicPr>
          <p:nvPr/>
        </p:nvPicPr>
        <p:blipFill>
          <a:blip r:embed="rId6"/>
          <a:stretch>
            <a:fillRect/>
          </a:stretch>
        </p:blipFill>
        <p:spPr>
          <a:xfrm>
            <a:off x="8452547" y="3957356"/>
            <a:ext cx="3744531" cy="1301005"/>
          </a:xfrm>
          <a:prstGeom prst="rect">
            <a:avLst/>
          </a:prstGeom>
        </p:spPr>
      </p:pic>
      <p:pic>
        <p:nvPicPr>
          <p:cNvPr id="15" name="Picture 14">
            <a:extLst>
              <a:ext uri="{FF2B5EF4-FFF2-40B4-BE49-F238E27FC236}">
                <a16:creationId xmlns:a16="http://schemas.microsoft.com/office/drawing/2014/main" id="{81823B0A-5E98-44FB-9A93-7D695912879B}"/>
              </a:ext>
            </a:extLst>
          </p:cNvPr>
          <p:cNvPicPr>
            <a:picLocks noChangeAspect="1"/>
          </p:cNvPicPr>
          <p:nvPr/>
        </p:nvPicPr>
        <p:blipFill>
          <a:blip r:embed="rId7"/>
          <a:stretch>
            <a:fillRect/>
          </a:stretch>
        </p:blipFill>
        <p:spPr>
          <a:xfrm>
            <a:off x="4207876" y="3957356"/>
            <a:ext cx="4244671" cy="1207397"/>
          </a:xfrm>
          <a:prstGeom prst="rect">
            <a:avLst/>
          </a:prstGeom>
        </p:spPr>
      </p:pic>
    </p:spTree>
    <p:extLst>
      <p:ext uri="{BB962C8B-B14F-4D97-AF65-F5344CB8AC3E}">
        <p14:creationId xmlns:p14="http://schemas.microsoft.com/office/powerpoint/2010/main" val="1484754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406ACCD-18FC-4BF4-A048-CC038A5E6FED}"/>
              </a:ext>
            </a:extLst>
          </p:cNvPr>
          <p:cNvSpPr/>
          <p:nvPr/>
        </p:nvSpPr>
        <p:spPr>
          <a:xfrm>
            <a:off x="1123703" y="113687"/>
            <a:ext cx="10355282" cy="523220"/>
          </a:xfrm>
          <a:prstGeom prst="rect">
            <a:avLst/>
          </a:prstGeom>
        </p:spPr>
        <p:txBody>
          <a:bodyPr wrap="square">
            <a:spAutoFit/>
          </a:bodyPr>
          <a:lstStyle/>
          <a:p>
            <a:r>
              <a:rPr lang="en-US" sz="2800" b="1" dirty="0">
                <a:ln w="9525">
                  <a:solidFill>
                    <a:schemeClr val="bg1"/>
                  </a:solidFill>
                  <a:prstDash val="solid"/>
                </a:ln>
              </a:rPr>
              <a:t>Example 4: Compare Players To Understand Their Speed Profiles</a:t>
            </a:r>
            <a:endParaRPr lang="en-US" sz="2800" dirty="0"/>
          </a:p>
        </p:txBody>
      </p:sp>
      <p:pic>
        <p:nvPicPr>
          <p:cNvPr id="5" name="Picture 4">
            <a:extLst>
              <a:ext uri="{FF2B5EF4-FFF2-40B4-BE49-F238E27FC236}">
                <a16:creationId xmlns:a16="http://schemas.microsoft.com/office/drawing/2014/main" id="{2E5C0156-604B-4F87-B7D0-A2779FF292DA}"/>
              </a:ext>
            </a:extLst>
          </p:cNvPr>
          <p:cNvPicPr>
            <a:picLocks noChangeAspect="1"/>
          </p:cNvPicPr>
          <p:nvPr/>
        </p:nvPicPr>
        <p:blipFill>
          <a:blip r:embed="rId2"/>
          <a:stretch>
            <a:fillRect/>
          </a:stretch>
        </p:blipFill>
        <p:spPr>
          <a:xfrm>
            <a:off x="1549221" y="636907"/>
            <a:ext cx="8506029" cy="5739491"/>
          </a:xfrm>
          <a:prstGeom prst="rect">
            <a:avLst/>
          </a:prstGeom>
        </p:spPr>
      </p:pic>
    </p:spTree>
    <p:extLst>
      <p:ext uri="{BB962C8B-B14F-4D97-AF65-F5344CB8AC3E}">
        <p14:creationId xmlns:p14="http://schemas.microsoft.com/office/powerpoint/2010/main" val="189756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xfrm>
            <a:off x="495903" y="105714"/>
            <a:ext cx="11257344" cy="890749"/>
          </a:xfrm>
          <a:effectLst/>
        </p:spPr>
        <p:txBody>
          <a:bodyPr/>
          <a:lstStyle/>
          <a:p>
            <a:r>
              <a:rPr lang="en-US" sz="2800" dirty="0">
                <a:ln w="9525">
                  <a:solidFill>
                    <a:schemeClr val="bg1"/>
                  </a:solidFill>
                  <a:prstDash val="solid"/>
                </a:ln>
                <a:solidFill>
                  <a:schemeClr val="tx1"/>
                </a:solidFill>
                <a:latin typeface="+mn-lt"/>
              </a:rPr>
              <a:t>Example 5: How Does Team Speed Relate To Success?</a:t>
            </a:r>
            <a:endParaRPr lang="en-US" sz="2800" dirty="0">
              <a:solidFill>
                <a:schemeClr val="tx1"/>
              </a:solidFill>
              <a:latin typeface="+mn-lt"/>
            </a:endParaRPr>
          </a:p>
        </p:txBody>
      </p:sp>
      <p:pic>
        <p:nvPicPr>
          <p:cNvPr id="4" name="Picture 3">
            <a:extLst>
              <a:ext uri="{FF2B5EF4-FFF2-40B4-BE49-F238E27FC236}">
                <a16:creationId xmlns:a16="http://schemas.microsoft.com/office/drawing/2014/main" id="{BB0E933C-CFE7-4503-8C6C-4D45D7543435}"/>
              </a:ext>
            </a:extLst>
          </p:cNvPr>
          <p:cNvPicPr>
            <a:picLocks noChangeAspect="1"/>
          </p:cNvPicPr>
          <p:nvPr/>
        </p:nvPicPr>
        <p:blipFill>
          <a:blip r:embed="rId2"/>
          <a:stretch>
            <a:fillRect/>
          </a:stretch>
        </p:blipFill>
        <p:spPr>
          <a:xfrm>
            <a:off x="245912" y="808541"/>
            <a:ext cx="8706126" cy="5310448"/>
          </a:xfrm>
          <a:prstGeom prst="rect">
            <a:avLst/>
          </a:prstGeom>
        </p:spPr>
      </p:pic>
      <p:sp>
        <p:nvSpPr>
          <p:cNvPr id="6" name="Rectangle 5">
            <a:extLst>
              <a:ext uri="{FF2B5EF4-FFF2-40B4-BE49-F238E27FC236}">
                <a16:creationId xmlns:a16="http://schemas.microsoft.com/office/drawing/2014/main" id="{F188659F-26CA-4066-94B2-845E5D4C48BE}"/>
              </a:ext>
            </a:extLst>
          </p:cNvPr>
          <p:cNvSpPr/>
          <p:nvPr/>
        </p:nvSpPr>
        <p:spPr>
          <a:xfrm>
            <a:off x="8915399" y="1155812"/>
            <a:ext cx="3030689" cy="4893647"/>
          </a:xfrm>
          <a:prstGeom prst="rect">
            <a:avLst/>
          </a:prstGeom>
          <a:noFill/>
          <a:ln>
            <a:noFill/>
          </a:ln>
        </p:spPr>
        <p:txBody>
          <a:bodyPr wrap="square">
            <a:spAutoFit/>
          </a:bodyPr>
          <a:lstStyle/>
          <a:p>
            <a:r>
              <a:rPr lang="en-US" sz="2000" b="1" dirty="0">
                <a:ln w="9525">
                  <a:solidFill>
                    <a:schemeClr val="bg1"/>
                  </a:solidFill>
                  <a:prstDash val="solid"/>
                </a:ln>
              </a:rPr>
              <a:t>Insights:</a:t>
            </a:r>
          </a:p>
          <a:p>
            <a:endParaRPr lang="en-US" sz="2000" b="1" dirty="0">
              <a:ln w="9525">
                <a:solidFill>
                  <a:schemeClr val="bg1"/>
                </a:solidFill>
                <a:prstDash val="solid"/>
              </a:ln>
            </a:endParaRPr>
          </a:p>
          <a:p>
            <a:pPr marL="285750" indent="-285750">
              <a:buFont typeface="Arial" panose="020B0604020202020204" pitchFamily="34" charset="0"/>
              <a:buChar char="•"/>
            </a:pPr>
            <a:r>
              <a:rPr lang="en-US" sz="1600" b="1" dirty="0">
                <a:ln w="9525">
                  <a:solidFill>
                    <a:schemeClr val="bg1"/>
                  </a:solidFill>
                  <a:prstDash val="solid"/>
                </a:ln>
              </a:rPr>
              <a:t>Of all 2017 playoff teams, the two slowest teams (Eagles and Patriots) made it to the Superbowl.</a:t>
            </a:r>
          </a:p>
          <a:p>
            <a:endParaRPr lang="en-US" sz="1600" b="1" dirty="0">
              <a:ln w="9525">
                <a:solidFill>
                  <a:schemeClr val="bg1"/>
                </a:solidFill>
                <a:prstDash val="solid"/>
              </a:ln>
            </a:endParaRPr>
          </a:p>
          <a:p>
            <a:pPr marL="285750" indent="-285750">
              <a:buFont typeface="Arial" panose="020B0604020202020204" pitchFamily="34" charset="0"/>
              <a:buChar char="•"/>
            </a:pPr>
            <a:r>
              <a:rPr lang="en-US" sz="1600" b="1" dirty="0">
                <a:ln w="9525">
                  <a:solidFill>
                    <a:schemeClr val="bg1"/>
                  </a:solidFill>
                  <a:prstDash val="solid"/>
                </a:ln>
              </a:rPr>
              <a:t>Both of these teams were also among the slowest six teams in the league.</a:t>
            </a:r>
          </a:p>
          <a:p>
            <a:endParaRPr lang="en-US" sz="1600" b="1" dirty="0">
              <a:ln w="9525">
                <a:solidFill>
                  <a:schemeClr val="bg1"/>
                </a:solidFill>
                <a:prstDash val="solid"/>
              </a:ln>
            </a:endParaRPr>
          </a:p>
          <a:p>
            <a:pPr marL="285750" indent="-285750">
              <a:buFont typeface="Arial" panose="020B0604020202020204" pitchFamily="34" charset="0"/>
              <a:buChar char="•"/>
            </a:pPr>
            <a:r>
              <a:rPr lang="en-US" sz="1600" b="1" dirty="0">
                <a:ln w="9525">
                  <a:solidFill>
                    <a:schemeClr val="bg1"/>
                  </a:solidFill>
                  <a:prstDash val="solid"/>
                </a:ln>
              </a:rPr>
              <a:t>Conversely, six of the ten fastest teams overall made it to the playoffs.</a:t>
            </a:r>
          </a:p>
          <a:p>
            <a:endParaRPr lang="en-US" sz="1600" b="1" dirty="0">
              <a:ln w="9525">
                <a:solidFill>
                  <a:schemeClr val="bg1"/>
                </a:solidFill>
                <a:prstDash val="solid"/>
              </a:ln>
            </a:endParaRPr>
          </a:p>
          <a:p>
            <a:pPr marL="285750" indent="-285750">
              <a:buFont typeface="Arial" panose="020B0604020202020204" pitchFamily="34" charset="0"/>
              <a:buChar char="•"/>
            </a:pPr>
            <a:r>
              <a:rPr lang="en-US" sz="1600" b="1" dirty="0">
                <a:ln w="9525">
                  <a:solidFill>
                    <a:schemeClr val="bg1"/>
                  </a:solidFill>
                  <a:prstDash val="solid"/>
                </a:ln>
              </a:rPr>
              <a:t>Conclusion: Overall team speed in the early season is not a good indicator of post-season success.</a:t>
            </a:r>
          </a:p>
        </p:txBody>
      </p:sp>
    </p:spTree>
    <p:extLst>
      <p:ext uri="{BB962C8B-B14F-4D97-AF65-F5344CB8AC3E}">
        <p14:creationId xmlns:p14="http://schemas.microsoft.com/office/powerpoint/2010/main" val="3895433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xfrm>
            <a:off x="467328" y="161018"/>
            <a:ext cx="11257344" cy="890749"/>
          </a:xfrm>
          <a:effectLst/>
        </p:spPr>
        <p:txBody>
          <a:bodyPr/>
          <a:lstStyle/>
          <a:p>
            <a:r>
              <a:rPr lang="en-US" sz="2800" dirty="0">
                <a:ln w="9525">
                  <a:solidFill>
                    <a:schemeClr val="bg1"/>
                  </a:solidFill>
                  <a:prstDash val="solid"/>
                </a:ln>
                <a:solidFill>
                  <a:schemeClr val="tx1"/>
                </a:solidFill>
                <a:latin typeface="+mn-lt"/>
              </a:rPr>
              <a:t>Example 6: How Does Player Speed Relate To Team Success? </a:t>
            </a:r>
            <a:endParaRPr lang="en-US" sz="2800" dirty="0">
              <a:solidFill>
                <a:schemeClr val="tx1"/>
              </a:solidFill>
              <a:latin typeface="+mn-lt"/>
            </a:endParaRPr>
          </a:p>
        </p:txBody>
      </p:sp>
      <p:pic>
        <p:nvPicPr>
          <p:cNvPr id="3" name="Picture 2">
            <a:extLst>
              <a:ext uri="{FF2B5EF4-FFF2-40B4-BE49-F238E27FC236}">
                <a16:creationId xmlns:a16="http://schemas.microsoft.com/office/drawing/2014/main" id="{27E32A8D-810F-4333-9BBD-455CD3E7BCA0}"/>
              </a:ext>
            </a:extLst>
          </p:cNvPr>
          <p:cNvPicPr>
            <a:picLocks noChangeAspect="1"/>
          </p:cNvPicPr>
          <p:nvPr/>
        </p:nvPicPr>
        <p:blipFill>
          <a:blip r:embed="rId2"/>
          <a:stretch>
            <a:fillRect/>
          </a:stretch>
        </p:blipFill>
        <p:spPr>
          <a:xfrm>
            <a:off x="82626" y="800100"/>
            <a:ext cx="10686067" cy="6237087"/>
          </a:xfrm>
          <a:prstGeom prst="rect">
            <a:avLst/>
          </a:prstGeom>
        </p:spPr>
      </p:pic>
      <p:sp>
        <p:nvSpPr>
          <p:cNvPr id="6" name="Rectangle 5">
            <a:extLst>
              <a:ext uri="{FF2B5EF4-FFF2-40B4-BE49-F238E27FC236}">
                <a16:creationId xmlns:a16="http://schemas.microsoft.com/office/drawing/2014/main" id="{F188659F-26CA-4066-94B2-845E5D4C48BE}"/>
              </a:ext>
            </a:extLst>
          </p:cNvPr>
          <p:cNvSpPr/>
          <p:nvPr/>
        </p:nvSpPr>
        <p:spPr>
          <a:xfrm>
            <a:off x="8272477" y="2567669"/>
            <a:ext cx="2371407" cy="2862322"/>
          </a:xfrm>
          <a:prstGeom prst="rect">
            <a:avLst/>
          </a:prstGeom>
        </p:spPr>
        <p:txBody>
          <a:bodyPr wrap="square">
            <a:spAutoFit/>
          </a:bodyPr>
          <a:lstStyle/>
          <a:p>
            <a:r>
              <a:rPr lang="en-US" sz="2000" b="1" dirty="0">
                <a:ln w="9525">
                  <a:solidFill>
                    <a:schemeClr val="bg1"/>
                  </a:solidFill>
                  <a:prstDash val="solid"/>
                </a:ln>
              </a:rPr>
              <a:t>Insights:</a:t>
            </a:r>
          </a:p>
          <a:p>
            <a:pPr marL="285750" indent="-285750">
              <a:buFont typeface="Arial" panose="020B0604020202020204" pitchFamily="34" charset="0"/>
              <a:buChar char="•"/>
            </a:pPr>
            <a:r>
              <a:rPr lang="en-US" sz="1600" b="1" dirty="0">
                <a:ln w="9525">
                  <a:solidFill>
                    <a:schemeClr val="bg1"/>
                  </a:solidFill>
                  <a:prstDash val="solid"/>
                </a:ln>
              </a:rPr>
              <a:t>The Chicago Bears made a jump from last place in 2017 to first place in 2018. </a:t>
            </a:r>
          </a:p>
          <a:p>
            <a:endParaRPr lang="en-US" sz="1600" b="1" dirty="0">
              <a:ln w="9525">
                <a:solidFill>
                  <a:schemeClr val="bg1"/>
                </a:solidFill>
                <a:prstDash val="solid"/>
              </a:ln>
            </a:endParaRPr>
          </a:p>
          <a:p>
            <a:pPr marL="285750" indent="-285750">
              <a:buFont typeface="Arial" panose="020B0604020202020204" pitchFamily="34" charset="0"/>
              <a:buChar char="•"/>
            </a:pPr>
            <a:r>
              <a:rPr lang="en-US" sz="1600" b="1" dirty="0">
                <a:ln w="9525">
                  <a:solidFill>
                    <a:schemeClr val="bg1"/>
                  </a:solidFill>
                  <a:prstDash val="solid"/>
                </a:ln>
              </a:rPr>
              <a:t>Five of their top eight fastest players in 2017 were not on the team in 2018.</a:t>
            </a:r>
          </a:p>
          <a:p>
            <a:endParaRPr lang="en-US" sz="1600" b="1" dirty="0">
              <a:ln w="9525">
                <a:solidFill>
                  <a:schemeClr val="bg1"/>
                </a:solidFill>
                <a:prstDash val="solid"/>
              </a:ln>
            </a:endParaRPr>
          </a:p>
        </p:txBody>
      </p:sp>
    </p:spTree>
    <p:extLst>
      <p:ext uri="{BB962C8B-B14F-4D97-AF65-F5344CB8AC3E}">
        <p14:creationId xmlns:p14="http://schemas.microsoft.com/office/powerpoint/2010/main" val="1273527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xfrm>
            <a:off x="204107" y="9979"/>
            <a:ext cx="11719832" cy="890749"/>
          </a:xfrm>
          <a:effectLst/>
        </p:spPr>
        <p:txBody>
          <a:bodyPr/>
          <a:lstStyle/>
          <a:p>
            <a:r>
              <a:rPr lang="en-US" sz="2800" dirty="0">
                <a:ln w="9525">
                  <a:solidFill>
                    <a:schemeClr val="bg1"/>
                  </a:solidFill>
                  <a:prstDash val="solid"/>
                </a:ln>
                <a:solidFill>
                  <a:schemeClr val="tx1"/>
                </a:solidFill>
                <a:latin typeface="+mn-lt"/>
              </a:rPr>
              <a:t>Example 7: How Does Wide Receiver Speed Relate to Production?</a:t>
            </a:r>
            <a:endParaRPr lang="en-US" sz="2800" dirty="0">
              <a:solidFill>
                <a:schemeClr val="tx1"/>
              </a:solidFill>
              <a:latin typeface="+mn-lt"/>
            </a:endParaRPr>
          </a:p>
        </p:txBody>
      </p:sp>
      <p:sp>
        <p:nvSpPr>
          <p:cNvPr id="6" name="Rectangle 5">
            <a:extLst>
              <a:ext uri="{FF2B5EF4-FFF2-40B4-BE49-F238E27FC236}">
                <a16:creationId xmlns:a16="http://schemas.microsoft.com/office/drawing/2014/main" id="{F188659F-26CA-4066-94B2-845E5D4C48BE}"/>
              </a:ext>
            </a:extLst>
          </p:cNvPr>
          <p:cNvSpPr/>
          <p:nvPr/>
        </p:nvSpPr>
        <p:spPr>
          <a:xfrm>
            <a:off x="8188779" y="776172"/>
            <a:ext cx="3799114" cy="5509200"/>
          </a:xfrm>
          <a:prstGeom prst="rect">
            <a:avLst/>
          </a:prstGeom>
        </p:spPr>
        <p:txBody>
          <a:bodyPr wrap="square">
            <a:spAutoFit/>
          </a:bodyPr>
          <a:lstStyle/>
          <a:p>
            <a:r>
              <a:rPr lang="en-US" sz="2000" b="1" dirty="0">
                <a:ln w="9525">
                  <a:solidFill>
                    <a:schemeClr val="bg1"/>
                  </a:solidFill>
                  <a:prstDash val="solid"/>
                </a:ln>
              </a:rPr>
              <a:t>Insights:</a:t>
            </a:r>
          </a:p>
          <a:p>
            <a:pPr marL="285750" indent="-285750">
              <a:buFont typeface="Arial" panose="020B0604020202020204" pitchFamily="34" charset="0"/>
              <a:buChar char="•"/>
            </a:pPr>
            <a:r>
              <a:rPr lang="en-US" sz="1600" b="1" dirty="0">
                <a:ln w="9525">
                  <a:solidFill>
                    <a:schemeClr val="bg1"/>
                  </a:solidFill>
                  <a:prstDash val="solid"/>
                </a:ln>
              </a:rPr>
              <a:t>This graphic relates maximum speeds obtained during all their plays to the times needed to achieve the max speeds (a measure of acceleration). </a:t>
            </a:r>
          </a:p>
          <a:p>
            <a:endParaRPr lang="en-US" sz="1600" b="1" dirty="0">
              <a:ln w="9525">
                <a:solidFill>
                  <a:schemeClr val="bg1"/>
                </a:solidFill>
                <a:prstDash val="solid"/>
              </a:ln>
            </a:endParaRPr>
          </a:p>
          <a:p>
            <a:pPr marL="285750" indent="-285750">
              <a:buFont typeface="Arial" panose="020B0604020202020204" pitchFamily="34" charset="0"/>
              <a:buChar char="•"/>
            </a:pPr>
            <a:r>
              <a:rPr lang="en-US" sz="1600" b="1" dirty="0">
                <a:ln w="9525">
                  <a:solidFill>
                    <a:schemeClr val="bg1"/>
                  </a:solidFill>
                  <a:prstDash val="solid"/>
                </a:ln>
              </a:rPr>
              <a:t>These aggregated measures are very informative for these high-volume players.</a:t>
            </a:r>
          </a:p>
          <a:p>
            <a:endParaRPr lang="en-US" b="1" dirty="0">
              <a:ln w="9525">
                <a:solidFill>
                  <a:schemeClr val="bg1"/>
                </a:solidFill>
                <a:prstDash val="solid"/>
              </a:ln>
            </a:endParaRPr>
          </a:p>
          <a:p>
            <a:pPr marL="285750" indent="-285750">
              <a:buFont typeface="Arial" panose="020B0604020202020204" pitchFamily="34" charset="0"/>
              <a:buChar char="•"/>
            </a:pPr>
            <a:r>
              <a:rPr lang="en-US" sz="1200" b="1" dirty="0">
                <a:ln w="9525">
                  <a:solidFill>
                    <a:schemeClr val="bg1"/>
                  </a:solidFill>
                  <a:prstDash val="solid"/>
                </a:ln>
              </a:rPr>
              <a:t>Quadrant I – Speed burners, downfield threats but only three or four superstars (e.g., T.Y. Hilton).</a:t>
            </a:r>
          </a:p>
          <a:p>
            <a:pPr marL="285750" indent="-285750">
              <a:buFont typeface="Arial" panose="020B0604020202020204" pitchFamily="34" charset="0"/>
              <a:buChar char="•"/>
            </a:pPr>
            <a:r>
              <a:rPr lang="en-US" sz="1200" b="1" dirty="0">
                <a:ln w="9525">
                  <a:solidFill>
                    <a:schemeClr val="bg1"/>
                  </a:solidFill>
                  <a:prstDash val="solid"/>
                </a:ln>
              </a:rPr>
              <a:t>Quadrant II – High speed and quickness receivers also known as downfield threats (e.g., B. Cooks).</a:t>
            </a:r>
          </a:p>
          <a:p>
            <a:pPr marL="285750" indent="-285750">
              <a:buFont typeface="Arial" panose="020B0604020202020204" pitchFamily="34" charset="0"/>
              <a:buChar char="•"/>
            </a:pPr>
            <a:r>
              <a:rPr lang="en-US" sz="1200" b="1" dirty="0">
                <a:ln w="9525">
                  <a:solidFill>
                    <a:schemeClr val="bg1"/>
                  </a:solidFill>
                  <a:prstDash val="solid"/>
                </a:ln>
              </a:rPr>
              <a:t>Quadrant III – Slot receivers, great quickness, elusiveness and dependability (e.g., A. </a:t>
            </a:r>
            <a:r>
              <a:rPr lang="en-US" sz="1200" b="1" dirty="0" err="1">
                <a:ln w="9525">
                  <a:solidFill>
                    <a:schemeClr val="bg1"/>
                  </a:solidFill>
                  <a:prstDash val="solid"/>
                </a:ln>
              </a:rPr>
              <a:t>Thielen</a:t>
            </a:r>
            <a:r>
              <a:rPr lang="en-US" sz="1200" b="1" dirty="0">
                <a:ln w="9525">
                  <a:solidFill>
                    <a:schemeClr val="bg1"/>
                  </a:solidFill>
                  <a:prstDash val="solid"/>
                </a:ln>
              </a:rPr>
              <a:t>) .</a:t>
            </a:r>
          </a:p>
          <a:p>
            <a:pPr marL="285750" indent="-285750">
              <a:buFont typeface="Arial" panose="020B0604020202020204" pitchFamily="34" charset="0"/>
              <a:buChar char="•"/>
            </a:pPr>
            <a:r>
              <a:rPr lang="en-US" sz="1200" b="1" dirty="0">
                <a:ln w="9525">
                  <a:solidFill>
                    <a:schemeClr val="bg1"/>
                  </a:solidFill>
                  <a:prstDash val="solid"/>
                </a:ln>
              </a:rPr>
              <a:t>Quadrant IV – All superb number 1 receivers, great dependability but less than average speed (e.g., M. Thomas).</a:t>
            </a:r>
          </a:p>
          <a:p>
            <a:endParaRPr lang="en-US" sz="1400" b="1" dirty="0">
              <a:ln w="9525">
                <a:solidFill>
                  <a:schemeClr val="bg1"/>
                </a:solidFill>
                <a:prstDash val="solid"/>
              </a:ln>
            </a:endParaRPr>
          </a:p>
          <a:p>
            <a:pPr marL="285750" indent="-285750">
              <a:buFont typeface="Arial" panose="020B0604020202020204" pitchFamily="34" charset="0"/>
              <a:buChar char="•"/>
            </a:pPr>
            <a:r>
              <a:rPr lang="en-US" sz="1600" b="1" dirty="0">
                <a:ln w="9525">
                  <a:solidFill>
                    <a:schemeClr val="bg1"/>
                  </a:solidFill>
                  <a:prstDash val="solid"/>
                </a:ln>
              </a:rPr>
              <a:t>Conclusion – Quick, elusive and deceptively fast players (Q III-IV) are more productive receivers than pure speed players (Q I-II). </a:t>
            </a:r>
          </a:p>
        </p:txBody>
      </p:sp>
      <p:pic>
        <p:nvPicPr>
          <p:cNvPr id="4" name="Picture 3">
            <a:extLst>
              <a:ext uri="{FF2B5EF4-FFF2-40B4-BE49-F238E27FC236}">
                <a16:creationId xmlns:a16="http://schemas.microsoft.com/office/drawing/2014/main" id="{4FF5BB95-88E0-4093-8860-81866402258C}"/>
              </a:ext>
            </a:extLst>
          </p:cNvPr>
          <p:cNvPicPr>
            <a:picLocks noChangeAspect="1"/>
          </p:cNvPicPr>
          <p:nvPr/>
        </p:nvPicPr>
        <p:blipFill>
          <a:blip r:embed="rId2"/>
          <a:stretch>
            <a:fillRect/>
          </a:stretch>
        </p:blipFill>
        <p:spPr>
          <a:xfrm>
            <a:off x="301190" y="828676"/>
            <a:ext cx="7522846" cy="5512476"/>
          </a:xfrm>
          <a:prstGeom prst="rect">
            <a:avLst/>
          </a:prstGeom>
        </p:spPr>
      </p:pic>
    </p:spTree>
    <p:extLst>
      <p:ext uri="{BB962C8B-B14F-4D97-AF65-F5344CB8AC3E}">
        <p14:creationId xmlns:p14="http://schemas.microsoft.com/office/powerpoint/2010/main" val="3625820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xfrm>
            <a:off x="236084" y="0"/>
            <a:ext cx="11719832" cy="890749"/>
          </a:xfrm>
          <a:effectLst/>
        </p:spPr>
        <p:txBody>
          <a:bodyPr/>
          <a:lstStyle/>
          <a:p>
            <a:r>
              <a:rPr lang="en-US" sz="2800" dirty="0">
                <a:ln w="9525">
                  <a:solidFill>
                    <a:schemeClr val="bg1"/>
                  </a:solidFill>
                  <a:prstDash val="solid"/>
                </a:ln>
                <a:solidFill>
                  <a:schemeClr val="tx1"/>
                </a:solidFill>
                <a:latin typeface="+mn-lt"/>
              </a:rPr>
              <a:t>Example 8: How Does Running Back Speed Relate to Production?</a:t>
            </a:r>
            <a:endParaRPr lang="en-US" sz="2800" dirty="0">
              <a:solidFill>
                <a:schemeClr val="tx1"/>
              </a:solidFill>
              <a:latin typeface="+mn-lt"/>
            </a:endParaRPr>
          </a:p>
        </p:txBody>
      </p:sp>
      <p:pic>
        <p:nvPicPr>
          <p:cNvPr id="3" name="Picture 2">
            <a:extLst>
              <a:ext uri="{FF2B5EF4-FFF2-40B4-BE49-F238E27FC236}">
                <a16:creationId xmlns:a16="http://schemas.microsoft.com/office/drawing/2014/main" id="{752A9688-EB7F-4A68-AD27-B384804B53C5}"/>
              </a:ext>
            </a:extLst>
          </p:cNvPr>
          <p:cNvPicPr>
            <a:picLocks noChangeAspect="1"/>
          </p:cNvPicPr>
          <p:nvPr/>
        </p:nvPicPr>
        <p:blipFill>
          <a:blip r:embed="rId2"/>
          <a:stretch>
            <a:fillRect/>
          </a:stretch>
        </p:blipFill>
        <p:spPr>
          <a:xfrm>
            <a:off x="268060" y="636814"/>
            <a:ext cx="7538443" cy="5657850"/>
          </a:xfrm>
          <a:prstGeom prst="rect">
            <a:avLst/>
          </a:prstGeom>
        </p:spPr>
      </p:pic>
      <p:sp>
        <p:nvSpPr>
          <p:cNvPr id="7" name="Rectangle 6">
            <a:extLst>
              <a:ext uri="{FF2B5EF4-FFF2-40B4-BE49-F238E27FC236}">
                <a16:creationId xmlns:a16="http://schemas.microsoft.com/office/drawing/2014/main" id="{8FD8508B-CC4F-4041-923E-C8B1022A802D}"/>
              </a:ext>
            </a:extLst>
          </p:cNvPr>
          <p:cNvSpPr/>
          <p:nvPr/>
        </p:nvSpPr>
        <p:spPr>
          <a:xfrm>
            <a:off x="8609238" y="751344"/>
            <a:ext cx="3378654" cy="5355312"/>
          </a:xfrm>
          <a:prstGeom prst="rect">
            <a:avLst/>
          </a:prstGeom>
        </p:spPr>
        <p:txBody>
          <a:bodyPr wrap="square">
            <a:spAutoFit/>
          </a:bodyPr>
          <a:lstStyle/>
          <a:p>
            <a:r>
              <a:rPr lang="en-US" sz="2000" b="1" dirty="0">
                <a:ln w="9525">
                  <a:solidFill>
                    <a:schemeClr val="bg1"/>
                  </a:solidFill>
                  <a:prstDash val="solid"/>
                </a:ln>
              </a:rPr>
              <a:t>Insights:</a:t>
            </a:r>
          </a:p>
          <a:p>
            <a:endParaRPr lang="en-US" sz="1600" b="1" dirty="0">
              <a:ln w="9525">
                <a:solidFill>
                  <a:schemeClr val="bg1"/>
                </a:solidFill>
                <a:prstDash val="solid"/>
              </a:ln>
            </a:endParaRPr>
          </a:p>
          <a:p>
            <a:pPr marL="285750" indent="-285750">
              <a:buFont typeface="Arial" panose="020B0604020202020204" pitchFamily="34" charset="0"/>
              <a:buChar char="•"/>
            </a:pPr>
            <a:r>
              <a:rPr lang="en-US" sz="1600" b="1" dirty="0">
                <a:ln w="9525">
                  <a:solidFill>
                    <a:schemeClr val="bg1"/>
                  </a:solidFill>
                  <a:prstDash val="solid"/>
                </a:ln>
              </a:rPr>
              <a:t>The results for high-volume running backs have also created some interesting insights.</a:t>
            </a:r>
          </a:p>
          <a:p>
            <a:endParaRPr lang="en-US" b="1" dirty="0">
              <a:ln w="9525">
                <a:solidFill>
                  <a:schemeClr val="bg1"/>
                </a:solidFill>
                <a:prstDash val="solid"/>
              </a:ln>
            </a:endParaRPr>
          </a:p>
          <a:p>
            <a:pPr marL="285750" indent="-285750">
              <a:buFont typeface="Arial" panose="020B0604020202020204" pitchFamily="34" charset="0"/>
              <a:buChar char="•"/>
            </a:pPr>
            <a:r>
              <a:rPr lang="en-US" sz="1200" b="1" dirty="0">
                <a:ln w="9525">
                  <a:solidFill>
                    <a:schemeClr val="bg1"/>
                  </a:solidFill>
                  <a:prstDash val="solid"/>
                </a:ln>
              </a:rPr>
              <a:t>Quadrant I – Speed burners, also known as explosive playmakers, that are multi-dimensional threats because they can catch passes and run the ball (e.g., T. Cohen) . </a:t>
            </a:r>
          </a:p>
          <a:p>
            <a:pPr marL="285750" indent="-285750">
              <a:buFont typeface="Arial" panose="020B0604020202020204" pitchFamily="34" charset="0"/>
              <a:buChar char="•"/>
            </a:pPr>
            <a:r>
              <a:rPr lang="en-US" sz="1200" b="1" dirty="0">
                <a:ln w="9525">
                  <a:solidFill>
                    <a:schemeClr val="bg1"/>
                  </a:solidFill>
                  <a:prstDash val="solid"/>
                </a:ln>
              </a:rPr>
              <a:t>Quadrant II – High speed, quick, and strong. Game breaking abilities (e.g., J. Howard).</a:t>
            </a:r>
          </a:p>
          <a:p>
            <a:pPr marL="285750" indent="-285750">
              <a:buFont typeface="Arial" panose="020B0604020202020204" pitchFamily="34" charset="0"/>
              <a:buChar char="•"/>
            </a:pPr>
            <a:r>
              <a:rPr lang="en-US" sz="1200" b="1" dirty="0">
                <a:ln w="9525">
                  <a:solidFill>
                    <a:schemeClr val="bg1"/>
                  </a:solidFill>
                  <a:prstDash val="solid"/>
                </a:ln>
              </a:rPr>
              <a:t>Quadrant III – Power players having excellent quickness and elusive moves (e.g., L. Bell).</a:t>
            </a:r>
          </a:p>
          <a:p>
            <a:pPr marL="285750" indent="-285750">
              <a:buFont typeface="Arial" panose="020B0604020202020204" pitchFamily="34" charset="0"/>
              <a:buChar char="•"/>
            </a:pPr>
            <a:r>
              <a:rPr lang="en-US" sz="1200" b="1" dirty="0">
                <a:ln w="9525">
                  <a:solidFill>
                    <a:schemeClr val="bg1"/>
                  </a:solidFill>
                  <a:prstDash val="solid"/>
                </a:ln>
              </a:rPr>
              <a:t>Quadrant IV – Power players that lack superb quickness but still are very productive with long careers (e.g., F. Gore).</a:t>
            </a:r>
          </a:p>
          <a:p>
            <a:endParaRPr lang="en-US" sz="1200" b="1" dirty="0">
              <a:ln w="9525">
                <a:solidFill>
                  <a:schemeClr val="bg1"/>
                </a:solidFill>
                <a:prstDash val="solid"/>
              </a:ln>
            </a:endParaRPr>
          </a:p>
          <a:p>
            <a:pPr marL="285750" indent="-285750">
              <a:buFont typeface="Arial" panose="020B0604020202020204" pitchFamily="34" charset="0"/>
              <a:buChar char="•"/>
            </a:pPr>
            <a:r>
              <a:rPr lang="en-US" sz="1600" b="1" dirty="0">
                <a:ln w="9525">
                  <a:solidFill>
                    <a:schemeClr val="bg1"/>
                  </a:solidFill>
                  <a:prstDash val="solid"/>
                </a:ln>
              </a:rPr>
              <a:t>Conclusion – Two primary categories of highly productive players emerged from this analysis: explosive playmakers with speed (Q I) and quick, powerful backs (Q III).</a:t>
            </a:r>
          </a:p>
        </p:txBody>
      </p:sp>
    </p:spTree>
    <p:extLst>
      <p:ext uri="{BB962C8B-B14F-4D97-AF65-F5344CB8AC3E}">
        <p14:creationId xmlns:p14="http://schemas.microsoft.com/office/powerpoint/2010/main" val="4259217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xfrm>
            <a:off x="467328" y="0"/>
            <a:ext cx="11257344" cy="890749"/>
          </a:xfrm>
          <a:effectLst/>
        </p:spPr>
        <p:txBody>
          <a:bodyPr/>
          <a:lstStyle/>
          <a:p>
            <a:r>
              <a:rPr lang="en-US" sz="2800" dirty="0">
                <a:ln w="9525">
                  <a:solidFill>
                    <a:schemeClr val="bg1"/>
                  </a:solidFill>
                  <a:prstDash val="solid"/>
                </a:ln>
                <a:solidFill>
                  <a:schemeClr val="tx1"/>
                </a:solidFill>
                <a:latin typeface="+mn-lt"/>
              </a:rPr>
              <a:t>Example 9: How Does Acceleration and Speed Influence Production?</a:t>
            </a:r>
            <a:endParaRPr lang="en-US" sz="2800" dirty="0">
              <a:solidFill>
                <a:schemeClr val="tx1"/>
              </a:solidFill>
              <a:latin typeface="+mn-lt"/>
            </a:endParaRPr>
          </a:p>
        </p:txBody>
      </p:sp>
      <p:pic>
        <p:nvPicPr>
          <p:cNvPr id="11" name="Picture 10">
            <a:extLst>
              <a:ext uri="{FF2B5EF4-FFF2-40B4-BE49-F238E27FC236}">
                <a16:creationId xmlns:a16="http://schemas.microsoft.com/office/drawing/2014/main" id="{87C565C3-BA1C-487F-9F0C-F1A4552E0A37}"/>
              </a:ext>
            </a:extLst>
          </p:cNvPr>
          <p:cNvPicPr>
            <a:picLocks noChangeAspect="1"/>
          </p:cNvPicPr>
          <p:nvPr/>
        </p:nvPicPr>
        <p:blipFill>
          <a:blip r:embed="rId2"/>
          <a:stretch>
            <a:fillRect/>
          </a:stretch>
        </p:blipFill>
        <p:spPr>
          <a:xfrm>
            <a:off x="259139" y="693964"/>
            <a:ext cx="8274986" cy="5590762"/>
          </a:xfrm>
          <a:prstGeom prst="rect">
            <a:avLst/>
          </a:prstGeom>
        </p:spPr>
      </p:pic>
      <p:sp>
        <p:nvSpPr>
          <p:cNvPr id="5" name="Rectangle 4">
            <a:extLst>
              <a:ext uri="{FF2B5EF4-FFF2-40B4-BE49-F238E27FC236}">
                <a16:creationId xmlns:a16="http://schemas.microsoft.com/office/drawing/2014/main" id="{51A65878-AF81-47EA-98D2-8DD37BB4AB16}"/>
              </a:ext>
            </a:extLst>
          </p:cNvPr>
          <p:cNvSpPr/>
          <p:nvPr/>
        </p:nvSpPr>
        <p:spPr>
          <a:xfrm>
            <a:off x="8572500" y="463806"/>
            <a:ext cx="3280683" cy="6247864"/>
          </a:xfrm>
          <a:prstGeom prst="rect">
            <a:avLst/>
          </a:prstGeom>
        </p:spPr>
        <p:txBody>
          <a:bodyPr wrap="square">
            <a:spAutoFit/>
          </a:bodyPr>
          <a:lstStyle/>
          <a:p>
            <a:r>
              <a:rPr lang="en-US" sz="2000" b="1" dirty="0">
                <a:ln w="9525">
                  <a:solidFill>
                    <a:schemeClr val="bg1"/>
                  </a:solidFill>
                  <a:prstDash val="solid"/>
                </a:ln>
              </a:rPr>
              <a:t>Insights:</a:t>
            </a:r>
          </a:p>
          <a:p>
            <a:endParaRPr lang="en-US" sz="16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This analysis compares a power running back (Jordan Howard) to an elusive scat back (Tarik Cohen) of the Chicago Bears.</a:t>
            </a:r>
          </a:p>
          <a:p>
            <a:pPr marL="285750" indent="-285750">
              <a:buFont typeface="Arial" panose="020B0604020202020204" pitchFamily="34" charset="0"/>
              <a:buChar char="•"/>
            </a:pPr>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The player speed profiles are shown for all plays they were actively involved in. The data is broken into acceleration and deceleration phases of the plays.</a:t>
            </a:r>
          </a:p>
          <a:p>
            <a:pPr marL="285750" indent="-285750">
              <a:buFont typeface="Arial" panose="020B0604020202020204" pitchFamily="34" charset="0"/>
              <a:buChar char="•"/>
            </a:pPr>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The results were surprising in that Howard not only is fast, he accelerates better than Cohen. This is likely because Cohen was used more as a receiver, with more delayed acceleration phases shown and Cohen can be indecisive at times.</a:t>
            </a:r>
          </a:p>
          <a:p>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Conclusion – Both players are highly productive in their roles. Jordan Howard exhibits better explosiveness and speed than expected. Cohen is used as a receiver in longer-lasting plays.</a:t>
            </a:r>
          </a:p>
        </p:txBody>
      </p:sp>
    </p:spTree>
    <p:extLst>
      <p:ext uri="{BB962C8B-B14F-4D97-AF65-F5344CB8AC3E}">
        <p14:creationId xmlns:p14="http://schemas.microsoft.com/office/powerpoint/2010/main" val="4071331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xfrm>
            <a:off x="467328" y="0"/>
            <a:ext cx="11257344" cy="890749"/>
          </a:xfrm>
          <a:effectLst/>
        </p:spPr>
        <p:txBody>
          <a:bodyPr/>
          <a:lstStyle/>
          <a:p>
            <a:r>
              <a:rPr lang="en-US" sz="2800" dirty="0">
                <a:ln w="9525">
                  <a:solidFill>
                    <a:schemeClr val="bg1"/>
                  </a:solidFill>
                  <a:prstDash val="solid"/>
                </a:ln>
                <a:solidFill>
                  <a:schemeClr val="tx1"/>
                </a:solidFill>
                <a:latin typeface="+mn-lt"/>
              </a:rPr>
              <a:t>Example 10: How Does Speed and Play Selection Influence Production?</a:t>
            </a:r>
            <a:endParaRPr lang="en-US" sz="2800" dirty="0">
              <a:solidFill>
                <a:schemeClr val="tx1"/>
              </a:solidFill>
              <a:latin typeface="+mn-lt"/>
            </a:endParaRPr>
          </a:p>
        </p:txBody>
      </p:sp>
      <p:sp>
        <p:nvSpPr>
          <p:cNvPr id="5" name="Rectangle 4">
            <a:extLst>
              <a:ext uri="{FF2B5EF4-FFF2-40B4-BE49-F238E27FC236}">
                <a16:creationId xmlns:a16="http://schemas.microsoft.com/office/drawing/2014/main" id="{51A65878-AF81-47EA-98D2-8DD37BB4AB16}"/>
              </a:ext>
            </a:extLst>
          </p:cNvPr>
          <p:cNvSpPr/>
          <p:nvPr/>
        </p:nvSpPr>
        <p:spPr>
          <a:xfrm>
            <a:off x="6433457" y="1002781"/>
            <a:ext cx="5338083" cy="4524315"/>
          </a:xfrm>
          <a:prstGeom prst="rect">
            <a:avLst/>
          </a:prstGeom>
        </p:spPr>
        <p:txBody>
          <a:bodyPr wrap="square">
            <a:spAutoFit/>
          </a:bodyPr>
          <a:lstStyle/>
          <a:p>
            <a:r>
              <a:rPr lang="en-US" sz="2000" b="1" dirty="0">
                <a:ln w="9525">
                  <a:solidFill>
                    <a:schemeClr val="bg1"/>
                  </a:solidFill>
                  <a:prstDash val="solid"/>
                </a:ln>
              </a:rPr>
              <a:t>Insights:</a:t>
            </a:r>
          </a:p>
          <a:p>
            <a:endParaRPr lang="en-US" sz="16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This analysis compares a power running back (Jordan Howard) to an elusive scat back (Tarik Cohen) of the Chicago Bears.</a:t>
            </a:r>
          </a:p>
          <a:p>
            <a:pPr marL="285750" indent="-285750">
              <a:buFont typeface="Arial" panose="020B0604020202020204" pitchFamily="34" charset="0"/>
              <a:buChar char="•"/>
            </a:pPr>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The player positions and speed profiles are shown for all plays they experienced, regardless of whether they were ball carriers or receivers.</a:t>
            </a:r>
          </a:p>
          <a:p>
            <a:pPr marL="285750" indent="-285750">
              <a:buFont typeface="Arial" panose="020B0604020202020204" pitchFamily="34" charset="0"/>
              <a:buChar char="•"/>
            </a:pPr>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The results were surprising in that Howard exhibited a lot of speed getting to the sidelines. He also was used to pound the ball between the hashmarks. Cohen, on the other hand, exhibited more chaotic patterns, with a lot of directional changes. There were fewer high-speed plays compared to Howard. </a:t>
            </a:r>
          </a:p>
          <a:p>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Conclusion – Both players exhibit significant speed and have a lot of diversity in their usage. The play patterns indicate that each player is multi-talented, with game-breaking abilities. Cohen has a higher top speed of 21 mph compared to Howard at 19.6 mph, but that is plenty of speed for both to break long runs. </a:t>
            </a:r>
          </a:p>
        </p:txBody>
      </p:sp>
      <p:pic>
        <p:nvPicPr>
          <p:cNvPr id="6" name="Picture 5">
            <a:extLst>
              <a:ext uri="{FF2B5EF4-FFF2-40B4-BE49-F238E27FC236}">
                <a16:creationId xmlns:a16="http://schemas.microsoft.com/office/drawing/2014/main" id="{72B9B54E-95E9-46E4-84ED-063365ED02AF}"/>
              </a:ext>
            </a:extLst>
          </p:cNvPr>
          <p:cNvPicPr>
            <a:picLocks noChangeAspect="1"/>
          </p:cNvPicPr>
          <p:nvPr/>
        </p:nvPicPr>
        <p:blipFill>
          <a:blip r:embed="rId2"/>
          <a:stretch>
            <a:fillRect/>
          </a:stretch>
        </p:blipFill>
        <p:spPr>
          <a:xfrm>
            <a:off x="372262" y="649061"/>
            <a:ext cx="5865635" cy="2738003"/>
          </a:xfrm>
          <a:prstGeom prst="rect">
            <a:avLst/>
          </a:prstGeom>
        </p:spPr>
      </p:pic>
      <p:pic>
        <p:nvPicPr>
          <p:cNvPr id="7" name="Picture 6">
            <a:extLst>
              <a:ext uri="{FF2B5EF4-FFF2-40B4-BE49-F238E27FC236}">
                <a16:creationId xmlns:a16="http://schemas.microsoft.com/office/drawing/2014/main" id="{28FE7A81-7339-4CDB-BE7A-EE8996BD2AC5}"/>
              </a:ext>
            </a:extLst>
          </p:cNvPr>
          <p:cNvPicPr>
            <a:picLocks noChangeAspect="1"/>
          </p:cNvPicPr>
          <p:nvPr/>
        </p:nvPicPr>
        <p:blipFill>
          <a:blip r:embed="rId3"/>
          <a:stretch>
            <a:fillRect/>
          </a:stretch>
        </p:blipFill>
        <p:spPr>
          <a:xfrm>
            <a:off x="372262" y="3201905"/>
            <a:ext cx="5794869" cy="2738003"/>
          </a:xfrm>
          <a:prstGeom prst="rect">
            <a:avLst/>
          </a:prstGeom>
        </p:spPr>
      </p:pic>
    </p:spTree>
    <p:extLst>
      <p:ext uri="{BB962C8B-B14F-4D97-AF65-F5344CB8AC3E}">
        <p14:creationId xmlns:p14="http://schemas.microsoft.com/office/powerpoint/2010/main" val="734717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xfrm>
            <a:off x="528560" y="0"/>
            <a:ext cx="11257344" cy="890749"/>
          </a:xfrm>
          <a:effectLst/>
        </p:spPr>
        <p:txBody>
          <a:bodyPr/>
          <a:lstStyle/>
          <a:p>
            <a:r>
              <a:rPr lang="en-US" sz="2800" dirty="0">
                <a:ln w="9525">
                  <a:solidFill>
                    <a:schemeClr val="bg1"/>
                  </a:solidFill>
                  <a:prstDash val="solid"/>
                </a:ln>
                <a:solidFill>
                  <a:schemeClr val="tx1"/>
                </a:solidFill>
                <a:latin typeface="+mn-lt"/>
              </a:rPr>
              <a:t>Example 11: How Does The Football Speed Influence Team Success?</a:t>
            </a:r>
            <a:endParaRPr lang="en-US" sz="2800" dirty="0">
              <a:solidFill>
                <a:schemeClr val="tx1"/>
              </a:solidFill>
              <a:latin typeface="+mn-lt"/>
            </a:endParaRPr>
          </a:p>
        </p:txBody>
      </p:sp>
      <p:sp>
        <p:nvSpPr>
          <p:cNvPr id="5" name="Rectangle 4">
            <a:extLst>
              <a:ext uri="{FF2B5EF4-FFF2-40B4-BE49-F238E27FC236}">
                <a16:creationId xmlns:a16="http://schemas.microsoft.com/office/drawing/2014/main" id="{51A65878-AF81-47EA-98D2-8DD37BB4AB16}"/>
              </a:ext>
            </a:extLst>
          </p:cNvPr>
          <p:cNvSpPr/>
          <p:nvPr/>
        </p:nvSpPr>
        <p:spPr>
          <a:xfrm>
            <a:off x="8819002" y="636814"/>
            <a:ext cx="3194958" cy="4739759"/>
          </a:xfrm>
          <a:prstGeom prst="rect">
            <a:avLst/>
          </a:prstGeom>
        </p:spPr>
        <p:txBody>
          <a:bodyPr wrap="square">
            <a:spAutoFit/>
          </a:bodyPr>
          <a:lstStyle/>
          <a:p>
            <a:r>
              <a:rPr lang="en-US" sz="2000" b="1" dirty="0">
                <a:ln w="9525">
                  <a:solidFill>
                    <a:schemeClr val="bg1"/>
                  </a:solidFill>
                  <a:prstDash val="solid"/>
                </a:ln>
              </a:rPr>
              <a:t>Insights:</a:t>
            </a:r>
          </a:p>
          <a:p>
            <a:endParaRPr lang="en-US" sz="16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This analysis investigates the </a:t>
            </a:r>
            <a:r>
              <a:rPr lang="en-US" sz="1400" b="1" i="1" dirty="0">
                <a:ln w="9525">
                  <a:solidFill>
                    <a:schemeClr val="bg1"/>
                  </a:solidFill>
                  <a:prstDash val="solid"/>
                </a:ln>
              </a:rPr>
              <a:t>speed of the football during passing touchdowns</a:t>
            </a:r>
            <a:r>
              <a:rPr lang="en-US" sz="1400" b="1" dirty="0">
                <a:ln w="9525">
                  <a:solidFill>
                    <a:schemeClr val="bg1"/>
                  </a:solidFill>
                  <a:prstDash val="solid"/>
                </a:ln>
              </a:rPr>
              <a:t>. Afterall, the football speed is created the quarterbacks!</a:t>
            </a:r>
          </a:p>
          <a:p>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The maximum passing speed recorded during a touchdown was nearly 51.5 mph on a pass thrown by Carson Wentz.</a:t>
            </a:r>
          </a:p>
          <a:p>
            <a:pPr marL="285750" indent="-285750">
              <a:buFont typeface="Arial" panose="020B0604020202020204" pitchFamily="34" charset="0"/>
              <a:buChar char="•"/>
            </a:pPr>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50% of the touchdown passes occur from 1-30 mph (touch passes), and 50% occur from 30-52 mph (rocket passes). </a:t>
            </a:r>
          </a:p>
          <a:p>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Conclusion – QBs need a strong throwing arm and the ability to use a soft touch when necessary to create touchdown passes. </a:t>
            </a:r>
          </a:p>
        </p:txBody>
      </p:sp>
      <p:pic>
        <p:nvPicPr>
          <p:cNvPr id="3" name="Picture 2">
            <a:extLst>
              <a:ext uri="{FF2B5EF4-FFF2-40B4-BE49-F238E27FC236}">
                <a16:creationId xmlns:a16="http://schemas.microsoft.com/office/drawing/2014/main" id="{4676527F-4E29-4BD2-A2EF-DC4CA892A079}"/>
              </a:ext>
            </a:extLst>
          </p:cNvPr>
          <p:cNvPicPr>
            <a:picLocks noChangeAspect="1"/>
          </p:cNvPicPr>
          <p:nvPr/>
        </p:nvPicPr>
        <p:blipFill>
          <a:blip r:embed="rId2"/>
          <a:stretch>
            <a:fillRect/>
          </a:stretch>
        </p:blipFill>
        <p:spPr>
          <a:xfrm>
            <a:off x="149392" y="636814"/>
            <a:ext cx="8669610" cy="5147581"/>
          </a:xfrm>
          <a:prstGeom prst="rect">
            <a:avLst/>
          </a:prstGeom>
        </p:spPr>
      </p:pic>
    </p:spTree>
    <p:extLst>
      <p:ext uri="{BB962C8B-B14F-4D97-AF65-F5344CB8AC3E}">
        <p14:creationId xmlns:p14="http://schemas.microsoft.com/office/powerpoint/2010/main" val="3107635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xfrm>
            <a:off x="215673" y="193675"/>
            <a:ext cx="11760654" cy="726231"/>
          </a:xfrm>
          <a:effectLst/>
        </p:spPr>
        <p:txBody>
          <a:bodyPr/>
          <a:lstStyle/>
          <a:p>
            <a:r>
              <a:rPr lang="en-US" sz="2800" dirty="0">
                <a:ln w="9525">
                  <a:solidFill>
                    <a:schemeClr val="bg1"/>
                  </a:solidFill>
                  <a:prstDash val="solid"/>
                </a:ln>
                <a:solidFill>
                  <a:schemeClr val="tx1"/>
                </a:solidFill>
                <a:latin typeface="+mn-lt"/>
              </a:rPr>
              <a:t>Example 12: How Does Passed Football Speed Influence Touchdowns?</a:t>
            </a:r>
            <a:endParaRPr lang="en-US" sz="2800" dirty="0">
              <a:solidFill>
                <a:schemeClr val="tx1"/>
              </a:solidFill>
              <a:latin typeface="+mn-lt"/>
            </a:endParaRPr>
          </a:p>
        </p:txBody>
      </p:sp>
      <p:sp>
        <p:nvSpPr>
          <p:cNvPr id="5" name="Rectangle 4">
            <a:extLst>
              <a:ext uri="{FF2B5EF4-FFF2-40B4-BE49-F238E27FC236}">
                <a16:creationId xmlns:a16="http://schemas.microsoft.com/office/drawing/2014/main" id="{51A65878-AF81-47EA-98D2-8DD37BB4AB16}"/>
              </a:ext>
            </a:extLst>
          </p:cNvPr>
          <p:cNvSpPr/>
          <p:nvPr/>
        </p:nvSpPr>
        <p:spPr>
          <a:xfrm>
            <a:off x="8715375" y="815623"/>
            <a:ext cx="3194958" cy="5386090"/>
          </a:xfrm>
          <a:prstGeom prst="rect">
            <a:avLst/>
          </a:prstGeom>
        </p:spPr>
        <p:txBody>
          <a:bodyPr wrap="square">
            <a:spAutoFit/>
          </a:bodyPr>
          <a:lstStyle/>
          <a:p>
            <a:r>
              <a:rPr lang="en-US" sz="2000" b="1" dirty="0">
                <a:ln w="9525">
                  <a:solidFill>
                    <a:schemeClr val="bg1"/>
                  </a:solidFill>
                  <a:prstDash val="solid"/>
                </a:ln>
              </a:rPr>
              <a:t>Insights:</a:t>
            </a:r>
          </a:p>
          <a:p>
            <a:pPr marL="285750" indent="-285750">
              <a:buFont typeface="Arial" panose="020B0604020202020204" pitchFamily="34" charset="0"/>
              <a:buChar char="•"/>
            </a:pPr>
            <a:r>
              <a:rPr lang="en-US" sz="1400" b="1" dirty="0">
                <a:ln w="9525">
                  <a:solidFill>
                    <a:schemeClr val="bg1"/>
                  </a:solidFill>
                  <a:prstDash val="solid"/>
                </a:ln>
              </a:rPr>
              <a:t>Rocket passes have max speeds &gt;30 mph while touch passes are from 0 – 30 mph. </a:t>
            </a:r>
          </a:p>
          <a:p>
            <a:pPr marL="285750" indent="-285750">
              <a:buFont typeface="Arial" panose="020B0604020202020204" pitchFamily="34" charset="0"/>
              <a:buChar char="•"/>
            </a:pPr>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Long touchdowns (&gt; 50 yards) are almost always rocket passes.</a:t>
            </a:r>
          </a:p>
          <a:p>
            <a:pPr marL="285750" indent="-285750">
              <a:buFont typeface="Arial" panose="020B0604020202020204" pitchFamily="34" charset="0"/>
              <a:buChar char="•"/>
            </a:pPr>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50% of passing touchdowns are &lt;10 yards and 75% are &lt;24 yards.</a:t>
            </a:r>
          </a:p>
          <a:p>
            <a:pPr marL="285750" indent="-285750">
              <a:buFont typeface="Arial" panose="020B0604020202020204" pitchFamily="34" charset="0"/>
              <a:buChar char="•"/>
            </a:pPr>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For all QB’s that threw at least 5 touchdowns:</a:t>
            </a:r>
          </a:p>
          <a:p>
            <a:pPr marL="742950" lvl="1" indent="-285750">
              <a:buFont typeface="Arial" panose="020B0604020202020204" pitchFamily="34" charset="0"/>
              <a:buChar char="•"/>
            </a:pPr>
            <a:r>
              <a:rPr lang="en-US" sz="1200" b="1" dirty="0">
                <a:ln w="9525">
                  <a:solidFill>
                    <a:schemeClr val="bg1"/>
                  </a:solidFill>
                  <a:prstDash val="solid"/>
                </a:ln>
              </a:rPr>
              <a:t>Derek </a:t>
            </a:r>
            <a:r>
              <a:rPr lang="en-US" sz="1200" b="1" dirty="0" err="1">
                <a:ln w="9525">
                  <a:solidFill>
                    <a:schemeClr val="bg1"/>
                  </a:solidFill>
                  <a:prstDash val="solid"/>
                </a:ln>
              </a:rPr>
              <a:t>Carr</a:t>
            </a:r>
            <a:r>
              <a:rPr lang="en-US" sz="1200" b="1" dirty="0">
                <a:ln w="9525">
                  <a:solidFill>
                    <a:schemeClr val="bg1"/>
                  </a:solidFill>
                  <a:prstDash val="solid"/>
                </a:ln>
              </a:rPr>
              <a:t> had the highest average velocity of 43 mph at an average play length of 20.5 yards for 8 TDs. </a:t>
            </a:r>
          </a:p>
          <a:p>
            <a:pPr marL="742950" lvl="1" indent="-285750">
              <a:buFont typeface="Arial" panose="020B0604020202020204" pitchFamily="34" charset="0"/>
              <a:buChar char="•"/>
            </a:pPr>
            <a:r>
              <a:rPr lang="en-US" sz="1200" b="1" dirty="0">
                <a:ln w="9525">
                  <a:solidFill>
                    <a:schemeClr val="bg1"/>
                  </a:solidFill>
                  <a:prstDash val="solid"/>
                </a:ln>
              </a:rPr>
              <a:t>Matt Ryan achieved 6 TDs with an average play length of 30 yards at 33 mph.</a:t>
            </a:r>
          </a:p>
          <a:p>
            <a:pPr marL="285750" indent="-285750">
              <a:buFont typeface="Arial" panose="020B0604020202020204" pitchFamily="34" charset="0"/>
              <a:buChar char="•"/>
            </a:pPr>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Conclusion – Great QB’s need to have a strong arm to throw deep, but they also need to use touch on deep throws and high velocities on short throws into tight windows. </a:t>
            </a:r>
          </a:p>
        </p:txBody>
      </p:sp>
      <p:pic>
        <p:nvPicPr>
          <p:cNvPr id="9" name="Picture 8">
            <a:extLst>
              <a:ext uri="{FF2B5EF4-FFF2-40B4-BE49-F238E27FC236}">
                <a16:creationId xmlns:a16="http://schemas.microsoft.com/office/drawing/2014/main" id="{8279AD17-8EE7-4E61-8765-3AD1B00BC12A}"/>
              </a:ext>
            </a:extLst>
          </p:cNvPr>
          <p:cNvPicPr>
            <a:picLocks noChangeAspect="1"/>
          </p:cNvPicPr>
          <p:nvPr/>
        </p:nvPicPr>
        <p:blipFill>
          <a:blip r:embed="rId2"/>
          <a:stretch>
            <a:fillRect/>
          </a:stretch>
        </p:blipFill>
        <p:spPr>
          <a:xfrm>
            <a:off x="281667" y="919906"/>
            <a:ext cx="8405959" cy="5423744"/>
          </a:xfrm>
          <a:prstGeom prst="rect">
            <a:avLst/>
          </a:prstGeom>
        </p:spPr>
      </p:pic>
    </p:spTree>
    <p:extLst>
      <p:ext uri="{BB962C8B-B14F-4D97-AF65-F5344CB8AC3E}">
        <p14:creationId xmlns:p14="http://schemas.microsoft.com/office/powerpoint/2010/main" val="58210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xfrm>
            <a:off x="215673" y="193675"/>
            <a:ext cx="11760654" cy="726231"/>
          </a:xfrm>
          <a:effectLst/>
        </p:spPr>
        <p:txBody>
          <a:bodyPr/>
          <a:lstStyle/>
          <a:p>
            <a:r>
              <a:rPr lang="en-US" sz="2800" dirty="0">
                <a:ln w="9525">
                  <a:solidFill>
                    <a:schemeClr val="bg1"/>
                  </a:solidFill>
                  <a:prstDash val="solid"/>
                </a:ln>
                <a:solidFill>
                  <a:schemeClr val="tx1"/>
                </a:solidFill>
                <a:latin typeface="+mn-lt"/>
              </a:rPr>
              <a:t>Example 13: How Does Running Football Speed Influence Touchdowns?</a:t>
            </a:r>
            <a:endParaRPr lang="en-US" sz="2800" dirty="0">
              <a:solidFill>
                <a:schemeClr val="tx1"/>
              </a:solidFill>
              <a:latin typeface="+mn-lt"/>
            </a:endParaRPr>
          </a:p>
        </p:txBody>
      </p:sp>
      <p:sp>
        <p:nvSpPr>
          <p:cNvPr id="5" name="Rectangle 4">
            <a:extLst>
              <a:ext uri="{FF2B5EF4-FFF2-40B4-BE49-F238E27FC236}">
                <a16:creationId xmlns:a16="http://schemas.microsoft.com/office/drawing/2014/main" id="{51A65878-AF81-47EA-98D2-8DD37BB4AB16}"/>
              </a:ext>
            </a:extLst>
          </p:cNvPr>
          <p:cNvSpPr/>
          <p:nvPr/>
        </p:nvSpPr>
        <p:spPr>
          <a:xfrm>
            <a:off x="8715375" y="815623"/>
            <a:ext cx="3194958" cy="5601533"/>
          </a:xfrm>
          <a:prstGeom prst="rect">
            <a:avLst/>
          </a:prstGeom>
        </p:spPr>
        <p:txBody>
          <a:bodyPr wrap="square">
            <a:spAutoFit/>
          </a:bodyPr>
          <a:lstStyle/>
          <a:p>
            <a:r>
              <a:rPr lang="en-US" sz="2000" b="1" dirty="0">
                <a:ln w="9525">
                  <a:solidFill>
                    <a:schemeClr val="bg1"/>
                  </a:solidFill>
                  <a:prstDash val="solid"/>
                </a:ln>
              </a:rPr>
              <a:t>Insights:</a:t>
            </a:r>
          </a:p>
          <a:p>
            <a:pPr marL="285750" indent="-285750">
              <a:buFont typeface="Arial" panose="020B0604020202020204" pitchFamily="34" charset="0"/>
              <a:buChar char="•"/>
            </a:pPr>
            <a:r>
              <a:rPr lang="en-US" sz="1400" b="1" dirty="0">
                <a:ln w="9525">
                  <a:solidFill>
                    <a:schemeClr val="bg1"/>
                  </a:solidFill>
                  <a:prstDash val="solid"/>
                </a:ln>
              </a:rPr>
              <a:t>Top speeds of &gt;17 mph are needed to create long &gt;30 yard running touchdowns.</a:t>
            </a:r>
          </a:p>
          <a:p>
            <a:pPr marL="285750" indent="-285750">
              <a:buFont typeface="Arial" panose="020B0604020202020204" pitchFamily="34" charset="0"/>
              <a:buChar char="•"/>
            </a:pPr>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err="1">
                <a:ln w="9525">
                  <a:solidFill>
                    <a:schemeClr val="bg1"/>
                  </a:solidFill>
                  <a:prstDash val="solid"/>
                </a:ln>
              </a:rPr>
              <a:t>L.Fournette</a:t>
            </a:r>
            <a:r>
              <a:rPr lang="en-US" sz="1400" b="1" dirty="0">
                <a:ln w="9525">
                  <a:solidFill>
                    <a:schemeClr val="bg1"/>
                  </a:solidFill>
                  <a:prstDash val="solid"/>
                </a:ln>
              </a:rPr>
              <a:t> has a surprising top-end speed for a big, powerful player.</a:t>
            </a:r>
          </a:p>
          <a:p>
            <a:pPr marL="285750" indent="-285750">
              <a:buFont typeface="Arial" panose="020B0604020202020204" pitchFamily="34" charset="0"/>
              <a:buChar char="•"/>
            </a:pPr>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71% of rushing touchdowns are &lt;10 yards.</a:t>
            </a:r>
          </a:p>
          <a:p>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For all RBs that run for at least 2 touchdowns:</a:t>
            </a:r>
          </a:p>
          <a:p>
            <a:pPr marL="742950" lvl="1" indent="-285750">
              <a:buFont typeface="Arial" panose="020B0604020202020204" pitchFamily="34" charset="0"/>
              <a:buChar char="•"/>
            </a:pPr>
            <a:r>
              <a:rPr lang="en-US" sz="1200" b="1" dirty="0">
                <a:ln w="9525">
                  <a:solidFill>
                    <a:schemeClr val="bg1"/>
                  </a:solidFill>
                  <a:prstDash val="solid"/>
                </a:ln>
              </a:rPr>
              <a:t>A cluster of long-distance gainers emerged including C. Patterson, D. Murray, L. Fournette, K. Hunt and others. A larger database of games would be needed to refine the analysis.</a:t>
            </a:r>
          </a:p>
          <a:p>
            <a:pPr marL="285750" indent="-285750">
              <a:buFont typeface="Arial" panose="020B0604020202020204" pitchFamily="34" charset="0"/>
              <a:buChar char="•"/>
            </a:pPr>
            <a:endParaRPr lang="en-US" sz="1400" b="1" dirty="0">
              <a:ln w="9525">
                <a:solidFill>
                  <a:schemeClr val="bg1"/>
                </a:solidFill>
                <a:prstDash val="solid"/>
              </a:ln>
            </a:endParaRPr>
          </a:p>
          <a:p>
            <a:pPr marL="285750" indent="-285750">
              <a:buFont typeface="Arial" panose="020B0604020202020204" pitchFamily="34" charset="0"/>
              <a:buChar char="•"/>
            </a:pPr>
            <a:r>
              <a:rPr lang="en-US" sz="1400" b="1" dirty="0">
                <a:ln w="9525">
                  <a:solidFill>
                    <a:schemeClr val="bg1"/>
                  </a:solidFill>
                  <a:prstDash val="solid"/>
                </a:ln>
              </a:rPr>
              <a:t>Conclusion – For RB’s to achieve long TD’s (&gt;30 yards), they need a top-end speed &gt;17 mph. The faster these players can run, the more likely it is for long TD runs to occur.</a:t>
            </a:r>
          </a:p>
          <a:p>
            <a:pPr marL="285750" indent="-285750">
              <a:buFont typeface="Arial" panose="020B0604020202020204" pitchFamily="34" charset="0"/>
              <a:buChar char="•"/>
            </a:pPr>
            <a:endParaRPr lang="en-US" sz="1400" b="1" dirty="0">
              <a:ln w="9525">
                <a:solidFill>
                  <a:schemeClr val="bg1"/>
                </a:solidFill>
                <a:prstDash val="solid"/>
              </a:ln>
            </a:endParaRPr>
          </a:p>
        </p:txBody>
      </p:sp>
      <p:pic>
        <p:nvPicPr>
          <p:cNvPr id="3" name="Picture 2">
            <a:extLst>
              <a:ext uri="{FF2B5EF4-FFF2-40B4-BE49-F238E27FC236}">
                <a16:creationId xmlns:a16="http://schemas.microsoft.com/office/drawing/2014/main" id="{9BDB945B-C1D6-40EA-AEC3-FC65FEEBDE59}"/>
              </a:ext>
            </a:extLst>
          </p:cNvPr>
          <p:cNvPicPr>
            <a:picLocks noChangeAspect="1"/>
          </p:cNvPicPr>
          <p:nvPr/>
        </p:nvPicPr>
        <p:blipFill>
          <a:blip r:embed="rId2"/>
          <a:stretch>
            <a:fillRect/>
          </a:stretch>
        </p:blipFill>
        <p:spPr>
          <a:xfrm>
            <a:off x="215673" y="774007"/>
            <a:ext cx="8143455" cy="5430850"/>
          </a:xfrm>
          <a:prstGeom prst="rect">
            <a:avLst/>
          </a:prstGeom>
        </p:spPr>
      </p:pic>
    </p:spTree>
    <p:extLst>
      <p:ext uri="{BB962C8B-B14F-4D97-AF65-F5344CB8AC3E}">
        <p14:creationId xmlns:p14="http://schemas.microsoft.com/office/powerpoint/2010/main" val="4053608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effectLst/>
        </p:spPr>
        <p:txBody>
          <a:bodyPr/>
          <a:lstStyle/>
          <a:p>
            <a:r>
              <a:rPr lang="en-US" sz="4000" dirty="0">
                <a:ln w="9525">
                  <a:solidFill>
                    <a:schemeClr val="bg1"/>
                  </a:solidFill>
                  <a:prstDash val="solid"/>
                </a:ln>
                <a:solidFill>
                  <a:schemeClr val="tx1"/>
                </a:solidFill>
                <a:latin typeface="+mn-lt"/>
              </a:rPr>
              <a:t>Opening Remarks</a:t>
            </a:r>
            <a:endParaRPr lang="en-US" sz="4000" dirty="0">
              <a:solidFill>
                <a:schemeClr val="tx1"/>
              </a:solidFill>
              <a:latin typeface="+mn-lt"/>
            </a:endParaRPr>
          </a:p>
        </p:txBody>
      </p:sp>
      <p:sp>
        <p:nvSpPr>
          <p:cNvPr id="2" name="TextBox 1">
            <a:extLst>
              <a:ext uri="{FF2B5EF4-FFF2-40B4-BE49-F238E27FC236}">
                <a16:creationId xmlns:a16="http://schemas.microsoft.com/office/drawing/2014/main" id="{2039D60A-E63F-4E4A-A9AF-D2A4CFE7ADF7}"/>
              </a:ext>
            </a:extLst>
          </p:cNvPr>
          <p:cNvSpPr txBox="1"/>
          <p:nvPr/>
        </p:nvSpPr>
        <p:spPr>
          <a:xfrm>
            <a:off x="689882" y="1255873"/>
            <a:ext cx="10103304" cy="3785652"/>
          </a:xfrm>
          <a:prstGeom prst="rect">
            <a:avLst/>
          </a:prstGeom>
          <a:noFill/>
        </p:spPr>
        <p:txBody>
          <a:bodyPr wrap="square" rtlCol="0">
            <a:spAutoFit/>
          </a:bodyPr>
          <a:lstStyle/>
          <a:p>
            <a:r>
              <a:rPr lang="en-US" sz="2400" dirty="0"/>
              <a:t>I have been given permission from the NFL to give this presentation</a:t>
            </a:r>
          </a:p>
          <a:p>
            <a:endParaRPr lang="en-US" sz="2400" dirty="0"/>
          </a:p>
          <a:p>
            <a:r>
              <a:rPr lang="en-US" sz="2400" dirty="0"/>
              <a:t>The data provided to me, however, is propriety and I am not allowed to show examples of it</a:t>
            </a:r>
          </a:p>
          <a:p>
            <a:endParaRPr lang="en-US" sz="2400" dirty="0"/>
          </a:p>
          <a:p>
            <a:endParaRPr lang="en-US" sz="2400" dirty="0"/>
          </a:p>
          <a:p>
            <a:r>
              <a:rPr lang="en-US" sz="2400" b="1" dirty="0"/>
              <a:t>The work I completed was for a competition</a:t>
            </a:r>
            <a:r>
              <a:rPr lang="en-US" sz="2400" dirty="0"/>
              <a:t>. </a:t>
            </a:r>
          </a:p>
          <a:p>
            <a:pPr marL="342900" indent="-342900">
              <a:buFont typeface="Arial" panose="020B0604020202020204" pitchFamily="34" charset="0"/>
              <a:buChar char="•"/>
            </a:pPr>
            <a:r>
              <a:rPr lang="en-US" sz="2400" dirty="0"/>
              <a:t>I had limited time to do the work. </a:t>
            </a:r>
          </a:p>
          <a:p>
            <a:pPr marL="342900" indent="-342900">
              <a:buFont typeface="Arial" panose="020B0604020202020204" pitchFamily="34" charset="0"/>
              <a:buChar char="•"/>
            </a:pPr>
            <a:r>
              <a:rPr lang="en-US" sz="2400" dirty="0"/>
              <a:t>I worked about 20 hours on this project during the holiday season of 2018. </a:t>
            </a:r>
          </a:p>
          <a:p>
            <a:pPr marL="342900" indent="-342900">
              <a:buFont typeface="Arial" panose="020B0604020202020204" pitchFamily="34" charset="0"/>
              <a:buChar char="•"/>
            </a:pPr>
            <a:r>
              <a:rPr lang="en-US" sz="2400" dirty="0"/>
              <a:t>I had to sneak this work in whenever possible because …</a:t>
            </a:r>
          </a:p>
        </p:txBody>
      </p:sp>
    </p:spTree>
    <p:extLst>
      <p:ext uri="{BB962C8B-B14F-4D97-AF65-F5344CB8AC3E}">
        <p14:creationId xmlns:p14="http://schemas.microsoft.com/office/powerpoint/2010/main" val="1050296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xfrm>
            <a:off x="215673" y="193675"/>
            <a:ext cx="11760654" cy="726231"/>
          </a:xfrm>
          <a:effectLst/>
        </p:spPr>
        <p:txBody>
          <a:bodyPr/>
          <a:lstStyle/>
          <a:p>
            <a:r>
              <a:rPr lang="en-US" sz="2800" dirty="0">
                <a:ln w="9525">
                  <a:solidFill>
                    <a:schemeClr val="bg1"/>
                  </a:solidFill>
                  <a:prstDash val="solid"/>
                </a:ln>
                <a:solidFill>
                  <a:schemeClr val="tx1"/>
                </a:solidFill>
                <a:latin typeface="+mn-lt"/>
              </a:rPr>
              <a:t>Example 14: How Does QB Speed Change With Age?</a:t>
            </a:r>
            <a:endParaRPr lang="en-US" sz="2800" dirty="0">
              <a:solidFill>
                <a:schemeClr val="tx1"/>
              </a:solidFill>
              <a:latin typeface="+mn-lt"/>
            </a:endParaRPr>
          </a:p>
        </p:txBody>
      </p:sp>
      <p:pic>
        <p:nvPicPr>
          <p:cNvPr id="7" name="Picture 6">
            <a:extLst>
              <a:ext uri="{FF2B5EF4-FFF2-40B4-BE49-F238E27FC236}">
                <a16:creationId xmlns:a16="http://schemas.microsoft.com/office/drawing/2014/main" id="{99390DC8-6845-4439-9741-FBFE9D190AF7}"/>
              </a:ext>
            </a:extLst>
          </p:cNvPr>
          <p:cNvPicPr>
            <a:picLocks noChangeAspect="1"/>
          </p:cNvPicPr>
          <p:nvPr/>
        </p:nvPicPr>
        <p:blipFill>
          <a:blip r:embed="rId2"/>
          <a:stretch>
            <a:fillRect/>
          </a:stretch>
        </p:blipFill>
        <p:spPr>
          <a:xfrm>
            <a:off x="1259601" y="755374"/>
            <a:ext cx="8525473" cy="5554978"/>
          </a:xfrm>
          <a:prstGeom prst="rect">
            <a:avLst/>
          </a:prstGeom>
        </p:spPr>
      </p:pic>
    </p:spTree>
    <p:extLst>
      <p:ext uri="{BB962C8B-B14F-4D97-AF65-F5344CB8AC3E}">
        <p14:creationId xmlns:p14="http://schemas.microsoft.com/office/powerpoint/2010/main" val="1538881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xfrm>
            <a:off x="215673" y="193676"/>
            <a:ext cx="11760654" cy="580332"/>
          </a:xfrm>
          <a:effectLst/>
        </p:spPr>
        <p:txBody>
          <a:bodyPr/>
          <a:lstStyle/>
          <a:p>
            <a:r>
              <a:rPr lang="en-US" sz="3600" dirty="0">
                <a:ln w="9525">
                  <a:solidFill>
                    <a:schemeClr val="bg1"/>
                  </a:solidFill>
                  <a:prstDash val="solid"/>
                </a:ln>
                <a:solidFill>
                  <a:schemeClr val="tx1"/>
                </a:solidFill>
                <a:latin typeface="+mn-lt"/>
              </a:rPr>
              <a:t>Final Thoughts</a:t>
            </a:r>
            <a:endParaRPr lang="en-US" sz="3600" dirty="0">
              <a:solidFill>
                <a:schemeClr val="tx1"/>
              </a:solidFill>
              <a:latin typeface="+mn-lt"/>
            </a:endParaRPr>
          </a:p>
        </p:txBody>
      </p:sp>
      <p:sp>
        <p:nvSpPr>
          <p:cNvPr id="5" name="Rectangle 4">
            <a:extLst>
              <a:ext uri="{FF2B5EF4-FFF2-40B4-BE49-F238E27FC236}">
                <a16:creationId xmlns:a16="http://schemas.microsoft.com/office/drawing/2014/main" id="{51A65878-AF81-47EA-98D2-8DD37BB4AB16}"/>
              </a:ext>
            </a:extLst>
          </p:cNvPr>
          <p:cNvSpPr/>
          <p:nvPr/>
        </p:nvSpPr>
        <p:spPr>
          <a:xfrm>
            <a:off x="351064" y="815623"/>
            <a:ext cx="11559269" cy="6155531"/>
          </a:xfrm>
          <a:prstGeom prst="rect">
            <a:avLst/>
          </a:prstGeom>
        </p:spPr>
        <p:txBody>
          <a:bodyPr wrap="square">
            <a:spAutoFit/>
          </a:bodyPr>
          <a:lstStyle/>
          <a:p>
            <a:r>
              <a:rPr lang="en-US" sz="2000" b="1" dirty="0">
                <a:ln w="9525">
                  <a:solidFill>
                    <a:schemeClr val="bg1"/>
                  </a:solidFill>
                  <a:prstDash val="solid"/>
                </a:ln>
              </a:rPr>
              <a:t>There are other insights within this data beyond what I have shown. All the results shown were developed using interactive dashboards for easy exploration and evaluation of teams, players and positions. </a:t>
            </a:r>
          </a:p>
          <a:p>
            <a:endParaRPr lang="en-US" sz="2000" b="1" dirty="0">
              <a:ln w="9525">
                <a:solidFill>
                  <a:schemeClr val="bg1"/>
                </a:solidFill>
                <a:prstDash val="solid"/>
              </a:ln>
            </a:endParaRPr>
          </a:p>
          <a:p>
            <a:r>
              <a:rPr lang="en-US" sz="2000" b="1" dirty="0">
                <a:ln w="9525">
                  <a:solidFill>
                    <a:schemeClr val="bg1"/>
                  </a:solidFill>
                  <a:prstDash val="solid"/>
                </a:ln>
              </a:rPr>
              <a:t>Here is another example of data usage:</a:t>
            </a:r>
          </a:p>
          <a:p>
            <a:endParaRPr lang="en-US" sz="2000" b="1" dirty="0">
              <a:ln w="9525">
                <a:solidFill>
                  <a:schemeClr val="bg1"/>
                </a:solidFill>
                <a:prstDash val="solid"/>
              </a:ln>
            </a:endParaRPr>
          </a:p>
          <a:p>
            <a:pPr marL="342900" indent="-342900">
              <a:buFont typeface="Arial" panose="020B0604020202020204" pitchFamily="34" charset="0"/>
              <a:buChar char="•"/>
            </a:pPr>
            <a:r>
              <a:rPr lang="en-US" sz="2000" b="1" dirty="0">
                <a:ln w="9525">
                  <a:solidFill>
                    <a:schemeClr val="bg1"/>
                  </a:solidFill>
                  <a:prstDash val="solid"/>
                </a:ln>
                <a:hlinkClick r:id="rId2"/>
              </a:rPr>
              <a:t>An Animation of Alex Smith Throwing a 75-Yard Touchdown</a:t>
            </a:r>
            <a:endParaRPr lang="en-US" sz="2000" b="1" dirty="0">
              <a:ln w="9525">
                <a:solidFill>
                  <a:schemeClr val="bg1"/>
                </a:solidFill>
                <a:prstDash val="solid"/>
              </a:ln>
            </a:endParaRPr>
          </a:p>
          <a:p>
            <a:endParaRPr lang="en-US" sz="2000" b="1" dirty="0">
              <a:ln w="9525">
                <a:solidFill>
                  <a:schemeClr val="bg1"/>
                </a:solidFill>
                <a:prstDash val="solid"/>
              </a:ln>
            </a:endParaRPr>
          </a:p>
          <a:p>
            <a:r>
              <a:rPr lang="en-US" sz="2000" b="1" dirty="0">
                <a:ln w="9525">
                  <a:solidFill>
                    <a:schemeClr val="bg1"/>
                  </a:solidFill>
                  <a:prstDash val="solid"/>
                </a:ln>
              </a:rPr>
              <a:t>For more information on other NFL data assessments </a:t>
            </a:r>
          </a:p>
          <a:p>
            <a:r>
              <a:rPr lang="en-US" sz="2000" b="1" dirty="0">
                <a:ln w="9525">
                  <a:solidFill>
                    <a:schemeClr val="bg1"/>
                  </a:solidFill>
                  <a:prstDash val="solid"/>
                </a:ln>
              </a:rPr>
              <a:t>I have completed, please visit:</a:t>
            </a:r>
          </a:p>
          <a:p>
            <a:endParaRPr lang="en-US" sz="2000" b="1" dirty="0">
              <a:ln w="9525">
                <a:solidFill>
                  <a:schemeClr val="bg1"/>
                </a:solidFill>
                <a:prstDash val="solid"/>
              </a:ln>
            </a:endParaRPr>
          </a:p>
          <a:p>
            <a:pPr marL="342900" indent="-342900">
              <a:buFont typeface="Arial" panose="020B0604020202020204" pitchFamily="34" charset="0"/>
              <a:buChar char="•"/>
            </a:pPr>
            <a:r>
              <a:rPr lang="en-US" sz="2000" b="1" dirty="0">
                <a:ln w="9525">
                  <a:solidFill>
                    <a:schemeClr val="bg1"/>
                  </a:solidFill>
                  <a:prstDash val="solid"/>
                </a:ln>
              </a:rPr>
              <a:t>	My analytics blog: </a:t>
            </a:r>
            <a:r>
              <a:rPr lang="en-US" sz="2000" b="1" dirty="0">
                <a:ln w="9525">
                  <a:solidFill>
                    <a:schemeClr val="bg1"/>
                  </a:solidFill>
                  <a:prstDash val="solid"/>
                </a:ln>
                <a:hlinkClick r:id="rId3"/>
              </a:rPr>
              <a:t>Data Blends</a:t>
            </a:r>
            <a:endParaRPr lang="en-US" sz="2000" b="1" dirty="0">
              <a:ln w="9525">
                <a:solidFill>
                  <a:schemeClr val="bg1"/>
                </a:solidFill>
                <a:prstDash val="solid"/>
              </a:ln>
            </a:endParaRPr>
          </a:p>
          <a:p>
            <a:endParaRPr lang="en-US" sz="2000" b="1" dirty="0">
              <a:ln w="9525">
                <a:solidFill>
                  <a:schemeClr val="bg1"/>
                </a:solidFill>
                <a:prstDash val="solid"/>
              </a:ln>
            </a:endParaRPr>
          </a:p>
          <a:p>
            <a:endParaRPr lang="en-US" sz="2000" b="1" dirty="0">
              <a:ln w="9525">
                <a:solidFill>
                  <a:schemeClr val="bg1"/>
                </a:solidFill>
                <a:prstDash val="solid"/>
              </a:ln>
            </a:endParaRPr>
          </a:p>
          <a:p>
            <a:r>
              <a:rPr lang="en-US" sz="2000" b="1" dirty="0">
                <a:ln w="9525">
                  <a:solidFill>
                    <a:schemeClr val="bg1"/>
                  </a:solidFill>
                  <a:prstDash val="solid"/>
                </a:ln>
              </a:rPr>
              <a:t>Thank you to the NFL for allowing me the opportunity </a:t>
            </a:r>
          </a:p>
          <a:p>
            <a:r>
              <a:rPr lang="en-US" sz="2000" b="1" dirty="0">
                <a:ln w="9525">
                  <a:solidFill>
                    <a:schemeClr val="bg1"/>
                  </a:solidFill>
                  <a:prstDash val="solid"/>
                </a:ln>
              </a:rPr>
              <a:t>to access and use this data! </a:t>
            </a:r>
          </a:p>
          <a:p>
            <a:endParaRPr lang="en-US" sz="2000" b="1" dirty="0">
              <a:ln w="9525">
                <a:solidFill>
                  <a:schemeClr val="bg1"/>
                </a:solidFill>
                <a:prstDash val="solid"/>
              </a:ln>
            </a:endParaRPr>
          </a:p>
          <a:p>
            <a:endParaRPr lang="en-US" sz="2000" b="1" dirty="0">
              <a:ln w="9525">
                <a:solidFill>
                  <a:schemeClr val="bg1"/>
                </a:solidFill>
                <a:prstDash val="solid"/>
              </a:ln>
            </a:endParaRPr>
          </a:p>
          <a:p>
            <a:endParaRPr lang="en-US" sz="2000" b="1" dirty="0">
              <a:ln w="9525">
                <a:solidFill>
                  <a:schemeClr val="bg1"/>
                </a:solidFill>
                <a:prstDash val="solid"/>
              </a:ln>
            </a:endParaRPr>
          </a:p>
          <a:p>
            <a:endParaRPr lang="en-US" sz="2000" b="1" dirty="0">
              <a:ln w="9525">
                <a:solidFill>
                  <a:schemeClr val="bg1"/>
                </a:solidFill>
                <a:prstDash val="solid"/>
              </a:ln>
            </a:endParaRPr>
          </a:p>
          <a:p>
            <a:pPr marL="285750" indent="-285750">
              <a:buFont typeface="Arial" panose="020B0604020202020204" pitchFamily="34" charset="0"/>
              <a:buChar char="•"/>
            </a:pPr>
            <a:endParaRPr lang="en-US" sz="1400" b="1" dirty="0">
              <a:ln w="9525">
                <a:solidFill>
                  <a:schemeClr val="bg1"/>
                </a:solidFill>
                <a:prstDash val="solid"/>
              </a:ln>
            </a:endParaRPr>
          </a:p>
        </p:txBody>
      </p:sp>
      <p:pic>
        <p:nvPicPr>
          <p:cNvPr id="4" name="Picture 3">
            <a:extLst>
              <a:ext uri="{FF2B5EF4-FFF2-40B4-BE49-F238E27FC236}">
                <a16:creationId xmlns:a16="http://schemas.microsoft.com/office/drawing/2014/main" id="{EDE3B205-605F-4320-A613-E63290109A4A}"/>
              </a:ext>
            </a:extLst>
          </p:cNvPr>
          <p:cNvPicPr>
            <a:picLocks noChangeAspect="1"/>
          </p:cNvPicPr>
          <p:nvPr/>
        </p:nvPicPr>
        <p:blipFill>
          <a:blip r:embed="rId4"/>
          <a:stretch>
            <a:fillRect/>
          </a:stretch>
        </p:blipFill>
        <p:spPr>
          <a:xfrm>
            <a:off x="7523803" y="1469571"/>
            <a:ext cx="4285837" cy="4755255"/>
          </a:xfrm>
          <a:prstGeom prst="rect">
            <a:avLst/>
          </a:prstGeom>
        </p:spPr>
      </p:pic>
    </p:spTree>
    <p:extLst>
      <p:ext uri="{BB962C8B-B14F-4D97-AF65-F5344CB8AC3E}">
        <p14:creationId xmlns:p14="http://schemas.microsoft.com/office/powerpoint/2010/main" val="3466802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effectLst/>
        </p:spPr>
        <p:txBody>
          <a:bodyPr/>
          <a:lstStyle/>
          <a:p>
            <a:r>
              <a:rPr lang="en-US" sz="4000" dirty="0">
                <a:ln w="9525">
                  <a:solidFill>
                    <a:schemeClr val="bg1"/>
                  </a:solidFill>
                  <a:prstDash val="solid"/>
                </a:ln>
                <a:solidFill>
                  <a:schemeClr val="tx1"/>
                </a:solidFill>
                <a:latin typeface="+mn-lt"/>
              </a:rPr>
              <a:t>In Late 2018, the NFL Had a Competition Called The</a:t>
            </a:r>
            <a:endParaRPr lang="en-US" sz="4000" dirty="0">
              <a:solidFill>
                <a:schemeClr val="tx1"/>
              </a:solidFill>
              <a:latin typeface="+mn-lt"/>
            </a:endParaRPr>
          </a:p>
        </p:txBody>
      </p:sp>
      <p:pic>
        <p:nvPicPr>
          <p:cNvPr id="3" name="Picture 2">
            <a:extLst>
              <a:ext uri="{FF2B5EF4-FFF2-40B4-BE49-F238E27FC236}">
                <a16:creationId xmlns:a16="http://schemas.microsoft.com/office/drawing/2014/main" id="{53274DC6-0F4D-4A96-A1C7-26D0E73CE01B}"/>
              </a:ext>
            </a:extLst>
          </p:cNvPr>
          <p:cNvPicPr>
            <a:picLocks noChangeAspect="1"/>
          </p:cNvPicPr>
          <p:nvPr/>
        </p:nvPicPr>
        <p:blipFill>
          <a:blip r:embed="rId2"/>
          <a:stretch>
            <a:fillRect/>
          </a:stretch>
        </p:blipFill>
        <p:spPr>
          <a:xfrm>
            <a:off x="1544241" y="1255874"/>
            <a:ext cx="8207997" cy="5025642"/>
          </a:xfrm>
          <a:prstGeom prst="rect">
            <a:avLst/>
          </a:prstGeom>
        </p:spPr>
      </p:pic>
    </p:spTree>
    <p:extLst>
      <p:ext uri="{BB962C8B-B14F-4D97-AF65-F5344CB8AC3E}">
        <p14:creationId xmlns:p14="http://schemas.microsoft.com/office/powerpoint/2010/main" val="229039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xfrm>
            <a:off x="244929" y="365125"/>
            <a:ext cx="11809639" cy="890749"/>
          </a:xfrm>
          <a:effectLst/>
        </p:spPr>
        <p:txBody>
          <a:bodyPr/>
          <a:lstStyle/>
          <a:p>
            <a:r>
              <a:rPr lang="en-US" sz="4000" dirty="0">
                <a:ln w="9525">
                  <a:solidFill>
                    <a:schemeClr val="bg1"/>
                  </a:solidFill>
                  <a:prstDash val="solid"/>
                </a:ln>
                <a:solidFill>
                  <a:schemeClr val="tx1"/>
                </a:solidFill>
                <a:latin typeface="+mn-lt"/>
              </a:rPr>
              <a:t>The NFL Supplied Real Game Data To The Competitors</a:t>
            </a:r>
            <a:endParaRPr lang="en-US" sz="4000" dirty="0">
              <a:solidFill>
                <a:schemeClr val="tx1"/>
              </a:solidFill>
              <a:latin typeface="+mn-lt"/>
            </a:endParaRPr>
          </a:p>
        </p:txBody>
      </p:sp>
      <p:sp>
        <p:nvSpPr>
          <p:cNvPr id="3" name="Rectangle 2">
            <a:extLst>
              <a:ext uri="{FF2B5EF4-FFF2-40B4-BE49-F238E27FC236}">
                <a16:creationId xmlns:a16="http://schemas.microsoft.com/office/drawing/2014/main" id="{5AB2141A-CD0D-498D-A01C-525CA14372C6}"/>
              </a:ext>
            </a:extLst>
          </p:cNvPr>
          <p:cNvSpPr/>
          <p:nvPr/>
        </p:nvSpPr>
        <p:spPr>
          <a:xfrm>
            <a:off x="595993" y="1443841"/>
            <a:ext cx="10556421" cy="1477328"/>
          </a:xfrm>
          <a:prstGeom prst="rect">
            <a:avLst/>
          </a:prstGeom>
        </p:spPr>
        <p:txBody>
          <a:bodyPr wrap="square">
            <a:spAutoFit/>
          </a:bodyPr>
          <a:lstStyle/>
          <a:p>
            <a:pPr marL="342900" indent="-342900">
              <a:buFont typeface="+mj-lt"/>
              <a:buAutoNum type="arabicPeriod"/>
            </a:pPr>
            <a:r>
              <a:rPr lang="en-US" b="1" dirty="0"/>
              <a:t>Play data</a:t>
            </a:r>
            <a:r>
              <a:rPr lang="en-US" dirty="0"/>
              <a:t>: Play-level information from each game.</a:t>
            </a:r>
          </a:p>
          <a:p>
            <a:pPr marL="342900" indent="-342900">
              <a:buFont typeface="+mj-lt"/>
              <a:buAutoNum type="arabicPeriod"/>
            </a:pPr>
            <a:r>
              <a:rPr lang="en-US" b="1" dirty="0"/>
              <a:t>Player data</a:t>
            </a:r>
            <a:r>
              <a:rPr lang="en-US" dirty="0"/>
              <a:t>: Player-level information from players that participated in at least one play.</a:t>
            </a:r>
          </a:p>
          <a:p>
            <a:pPr marL="342900" indent="-342900">
              <a:buFont typeface="+mj-lt"/>
              <a:buAutoNum type="arabicPeriod"/>
            </a:pPr>
            <a:r>
              <a:rPr lang="en-US" b="1" dirty="0"/>
              <a:t>Game data</a:t>
            </a:r>
            <a:r>
              <a:rPr lang="en-US" dirty="0"/>
              <a:t>: Each game from the first 6 weeks of the 2017 season.</a:t>
            </a:r>
          </a:p>
          <a:p>
            <a:pPr marL="342900" indent="-342900">
              <a:buFont typeface="+mj-lt"/>
              <a:buAutoNum type="arabicPeriod"/>
            </a:pPr>
            <a:r>
              <a:rPr lang="en-US" b="1" dirty="0"/>
              <a:t>Tracking data</a:t>
            </a:r>
            <a:r>
              <a:rPr lang="en-US" dirty="0"/>
              <a:t>: Player tracking data from game.</a:t>
            </a:r>
          </a:p>
          <a:p>
            <a:endParaRPr lang="en-US" dirty="0"/>
          </a:p>
        </p:txBody>
      </p:sp>
      <p:pic>
        <p:nvPicPr>
          <p:cNvPr id="2" name="Picture 1">
            <a:extLst>
              <a:ext uri="{FF2B5EF4-FFF2-40B4-BE49-F238E27FC236}">
                <a16:creationId xmlns:a16="http://schemas.microsoft.com/office/drawing/2014/main" id="{9535F14D-22D0-44E3-9375-4318878DC9C0}"/>
              </a:ext>
            </a:extLst>
          </p:cNvPr>
          <p:cNvPicPr>
            <a:picLocks noChangeAspect="1"/>
          </p:cNvPicPr>
          <p:nvPr/>
        </p:nvPicPr>
        <p:blipFill>
          <a:blip r:embed="rId2"/>
          <a:stretch>
            <a:fillRect/>
          </a:stretch>
        </p:blipFill>
        <p:spPr>
          <a:xfrm>
            <a:off x="632732" y="3048680"/>
            <a:ext cx="7839075" cy="3095625"/>
          </a:xfrm>
          <a:prstGeom prst="rect">
            <a:avLst/>
          </a:prstGeom>
        </p:spPr>
      </p:pic>
      <p:sp>
        <p:nvSpPr>
          <p:cNvPr id="4" name="TextBox 3">
            <a:extLst>
              <a:ext uri="{FF2B5EF4-FFF2-40B4-BE49-F238E27FC236}">
                <a16:creationId xmlns:a16="http://schemas.microsoft.com/office/drawing/2014/main" id="{55CC40C1-D3D0-4CDA-9B48-72FAC804CAE0}"/>
              </a:ext>
            </a:extLst>
          </p:cNvPr>
          <p:cNvSpPr txBox="1"/>
          <p:nvPr/>
        </p:nvSpPr>
        <p:spPr>
          <a:xfrm>
            <a:off x="8660189" y="3109136"/>
            <a:ext cx="2870504" cy="2862322"/>
          </a:xfrm>
          <a:prstGeom prst="rect">
            <a:avLst/>
          </a:prstGeom>
          <a:noFill/>
        </p:spPr>
        <p:txBody>
          <a:bodyPr wrap="square" rtlCol="0">
            <a:spAutoFit/>
          </a:bodyPr>
          <a:lstStyle/>
          <a:p>
            <a:r>
              <a:rPr lang="en-US" dirty="0"/>
              <a:t>With nearly 350M pieces of data, this was a big data challenge in a limited time frame.</a:t>
            </a:r>
          </a:p>
          <a:p>
            <a:endParaRPr lang="en-US" dirty="0"/>
          </a:p>
          <a:p>
            <a:r>
              <a:rPr lang="en-US" dirty="0"/>
              <a:t>Data supplied in R format.</a:t>
            </a:r>
          </a:p>
          <a:p>
            <a:r>
              <a:rPr lang="en-US" dirty="0"/>
              <a:t>Of course, I used Alteryx and Tableau!</a:t>
            </a:r>
          </a:p>
          <a:p>
            <a:endParaRPr lang="en-US" dirty="0"/>
          </a:p>
          <a:p>
            <a:endParaRPr lang="en-US" dirty="0"/>
          </a:p>
        </p:txBody>
      </p:sp>
    </p:spTree>
    <p:extLst>
      <p:ext uri="{BB962C8B-B14F-4D97-AF65-F5344CB8AC3E}">
        <p14:creationId xmlns:p14="http://schemas.microsoft.com/office/powerpoint/2010/main" val="1357978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effectLst/>
        </p:spPr>
        <p:txBody>
          <a:bodyPr/>
          <a:lstStyle/>
          <a:p>
            <a:r>
              <a:rPr lang="en-US" sz="4000" dirty="0">
                <a:ln w="9525">
                  <a:solidFill>
                    <a:schemeClr val="bg1"/>
                  </a:solidFill>
                  <a:prstDash val="solid"/>
                </a:ln>
                <a:solidFill>
                  <a:schemeClr val="tx1"/>
                </a:solidFill>
                <a:latin typeface="+mn-lt"/>
              </a:rPr>
              <a:t>Computing The Importance of NFL Speed</a:t>
            </a:r>
            <a:endParaRPr lang="en-US" sz="4000" dirty="0">
              <a:solidFill>
                <a:schemeClr val="tx1"/>
              </a:solidFill>
              <a:latin typeface="+mn-lt"/>
            </a:endParaRPr>
          </a:p>
        </p:txBody>
      </p:sp>
      <p:sp>
        <p:nvSpPr>
          <p:cNvPr id="27" name="Rectangle 26">
            <a:extLst>
              <a:ext uri="{FF2B5EF4-FFF2-40B4-BE49-F238E27FC236}">
                <a16:creationId xmlns:a16="http://schemas.microsoft.com/office/drawing/2014/main" id="{4406ACCD-18FC-4BF4-A048-CC038A5E6FED}"/>
              </a:ext>
            </a:extLst>
          </p:cNvPr>
          <p:cNvSpPr/>
          <p:nvPr/>
        </p:nvSpPr>
        <p:spPr>
          <a:xfrm>
            <a:off x="356261" y="5391898"/>
            <a:ext cx="10355282" cy="523220"/>
          </a:xfrm>
          <a:prstGeom prst="rect">
            <a:avLst/>
          </a:prstGeom>
        </p:spPr>
        <p:txBody>
          <a:bodyPr wrap="square">
            <a:spAutoFit/>
          </a:bodyPr>
          <a:lstStyle/>
          <a:p>
            <a:r>
              <a:rPr lang="en-US" sz="2800" b="1" dirty="0">
                <a:ln w="9525">
                  <a:solidFill>
                    <a:schemeClr val="bg1"/>
                  </a:solidFill>
                  <a:prstDash val="solid"/>
                </a:ln>
              </a:rPr>
              <a:t>Step 2 – Use Tableau to visualize how speed creates success in games</a:t>
            </a:r>
            <a:endParaRPr lang="en-US" sz="2800" dirty="0"/>
          </a:p>
        </p:txBody>
      </p:sp>
      <p:sp>
        <p:nvSpPr>
          <p:cNvPr id="32" name="Rectangle 31">
            <a:extLst>
              <a:ext uri="{FF2B5EF4-FFF2-40B4-BE49-F238E27FC236}">
                <a16:creationId xmlns:a16="http://schemas.microsoft.com/office/drawing/2014/main" id="{D56C6B2B-75BA-476A-894D-53DB4478E2BE}"/>
              </a:ext>
            </a:extLst>
          </p:cNvPr>
          <p:cNvSpPr/>
          <p:nvPr/>
        </p:nvSpPr>
        <p:spPr>
          <a:xfrm>
            <a:off x="521397" y="1255874"/>
            <a:ext cx="9030817" cy="523220"/>
          </a:xfrm>
          <a:prstGeom prst="rect">
            <a:avLst/>
          </a:prstGeom>
        </p:spPr>
        <p:txBody>
          <a:bodyPr wrap="square">
            <a:spAutoFit/>
          </a:bodyPr>
          <a:lstStyle/>
          <a:p>
            <a:r>
              <a:rPr lang="en-US" sz="2800" b="1" dirty="0">
                <a:ln w="9525">
                  <a:solidFill>
                    <a:schemeClr val="bg1"/>
                  </a:solidFill>
                  <a:prstDash val="solid"/>
                </a:ln>
              </a:rPr>
              <a:t>Step 1 – Use Alteryx to process the supplied NFL game data</a:t>
            </a:r>
            <a:endParaRPr lang="en-US" sz="2800" dirty="0"/>
          </a:p>
        </p:txBody>
      </p:sp>
      <p:pic>
        <p:nvPicPr>
          <p:cNvPr id="15" name="Picture 14">
            <a:extLst>
              <a:ext uri="{FF2B5EF4-FFF2-40B4-BE49-F238E27FC236}">
                <a16:creationId xmlns:a16="http://schemas.microsoft.com/office/drawing/2014/main" id="{8AB26AA3-2A13-4167-9E54-68133987720F}"/>
              </a:ext>
            </a:extLst>
          </p:cNvPr>
          <p:cNvPicPr>
            <a:picLocks noChangeAspect="1"/>
          </p:cNvPicPr>
          <p:nvPr/>
        </p:nvPicPr>
        <p:blipFill>
          <a:blip r:embed="rId2"/>
          <a:stretch>
            <a:fillRect/>
          </a:stretch>
        </p:blipFill>
        <p:spPr>
          <a:xfrm>
            <a:off x="4072480" y="1876747"/>
            <a:ext cx="7448545" cy="3515151"/>
          </a:xfrm>
          <a:prstGeom prst="rect">
            <a:avLst/>
          </a:prstGeom>
        </p:spPr>
      </p:pic>
      <p:pic>
        <p:nvPicPr>
          <p:cNvPr id="8" name="Picture 7">
            <a:extLst>
              <a:ext uri="{FF2B5EF4-FFF2-40B4-BE49-F238E27FC236}">
                <a16:creationId xmlns:a16="http://schemas.microsoft.com/office/drawing/2014/main" id="{704CCEE8-446E-46B0-AB60-2EA0054A7318}"/>
              </a:ext>
            </a:extLst>
          </p:cNvPr>
          <p:cNvPicPr>
            <a:picLocks noChangeAspect="1"/>
          </p:cNvPicPr>
          <p:nvPr/>
        </p:nvPicPr>
        <p:blipFill>
          <a:blip r:embed="rId3"/>
          <a:stretch>
            <a:fillRect/>
          </a:stretch>
        </p:blipFill>
        <p:spPr>
          <a:xfrm>
            <a:off x="223404" y="3265466"/>
            <a:ext cx="3885251" cy="2077605"/>
          </a:xfrm>
          <a:prstGeom prst="rect">
            <a:avLst/>
          </a:prstGeom>
        </p:spPr>
      </p:pic>
      <p:pic>
        <p:nvPicPr>
          <p:cNvPr id="12" name="Picture 11">
            <a:extLst>
              <a:ext uri="{FF2B5EF4-FFF2-40B4-BE49-F238E27FC236}">
                <a16:creationId xmlns:a16="http://schemas.microsoft.com/office/drawing/2014/main" id="{58217202-F09D-4D16-A6AB-5410BBFCEBB9}"/>
              </a:ext>
            </a:extLst>
          </p:cNvPr>
          <p:cNvPicPr>
            <a:picLocks noChangeAspect="1"/>
          </p:cNvPicPr>
          <p:nvPr/>
        </p:nvPicPr>
        <p:blipFill>
          <a:blip r:embed="rId4"/>
          <a:stretch>
            <a:fillRect/>
          </a:stretch>
        </p:blipFill>
        <p:spPr>
          <a:xfrm>
            <a:off x="2433863" y="1955742"/>
            <a:ext cx="1674792" cy="1241454"/>
          </a:xfrm>
          <a:prstGeom prst="rect">
            <a:avLst/>
          </a:prstGeom>
        </p:spPr>
      </p:pic>
      <p:sp>
        <p:nvSpPr>
          <p:cNvPr id="23" name="Rectangle 22">
            <a:extLst>
              <a:ext uri="{FF2B5EF4-FFF2-40B4-BE49-F238E27FC236}">
                <a16:creationId xmlns:a16="http://schemas.microsoft.com/office/drawing/2014/main" id="{BE0E60A3-CAFF-4A6C-A405-669BD8268DE7}"/>
              </a:ext>
            </a:extLst>
          </p:cNvPr>
          <p:cNvSpPr/>
          <p:nvPr/>
        </p:nvSpPr>
        <p:spPr>
          <a:xfrm>
            <a:off x="182951" y="2284081"/>
            <a:ext cx="2294456" cy="584775"/>
          </a:xfrm>
          <a:prstGeom prst="rect">
            <a:avLst/>
          </a:prstGeom>
        </p:spPr>
        <p:txBody>
          <a:bodyPr wrap="square">
            <a:spAutoFit/>
          </a:bodyPr>
          <a:lstStyle/>
          <a:p>
            <a:r>
              <a:rPr lang="en-US" sz="1600" b="1" dirty="0">
                <a:ln w="9525">
                  <a:solidFill>
                    <a:schemeClr val="bg1"/>
                  </a:solidFill>
                  <a:prstDash val="solid"/>
                </a:ln>
              </a:rPr>
              <a:t>Batch macros easily crunch all the game data</a:t>
            </a:r>
          </a:p>
        </p:txBody>
      </p:sp>
      <p:sp>
        <p:nvSpPr>
          <p:cNvPr id="9" name="Rectangle 8">
            <a:extLst>
              <a:ext uri="{FF2B5EF4-FFF2-40B4-BE49-F238E27FC236}">
                <a16:creationId xmlns:a16="http://schemas.microsoft.com/office/drawing/2014/main" id="{D5880DA7-9B1C-4D22-B5BE-EFA5F9C85089}"/>
              </a:ext>
            </a:extLst>
          </p:cNvPr>
          <p:cNvSpPr/>
          <p:nvPr/>
        </p:nvSpPr>
        <p:spPr>
          <a:xfrm>
            <a:off x="9645487" y="1089257"/>
            <a:ext cx="2283422" cy="954107"/>
          </a:xfrm>
          <a:prstGeom prst="rect">
            <a:avLst/>
          </a:prstGeom>
        </p:spPr>
        <p:txBody>
          <a:bodyPr wrap="square">
            <a:spAutoFit/>
          </a:bodyPr>
          <a:lstStyle/>
          <a:p>
            <a:r>
              <a:rPr lang="en-US" sz="1400" b="1" dirty="0"/>
              <a:t>Key Concepts Used:</a:t>
            </a:r>
          </a:p>
          <a:p>
            <a:r>
              <a:rPr lang="en-US" sz="1400" i="1" dirty="0"/>
              <a:t>Multiple levels of detail</a:t>
            </a:r>
          </a:p>
          <a:p>
            <a:r>
              <a:rPr lang="en-US" sz="1400" i="1" dirty="0"/>
              <a:t>Various levels of aggregation</a:t>
            </a:r>
          </a:p>
          <a:p>
            <a:r>
              <a:rPr lang="en-US" sz="1400" i="1" dirty="0"/>
              <a:t>Time series analysis</a:t>
            </a:r>
          </a:p>
        </p:txBody>
      </p:sp>
    </p:spTree>
    <p:extLst>
      <p:ext uri="{BB962C8B-B14F-4D97-AF65-F5344CB8AC3E}">
        <p14:creationId xmlns:p14="http://schemas.microsoft.com/office/powerpoint/2010/main" val="190511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50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grpId="0" nodeType="afterEffect">
                                  <p:stCondLst>
                                    <p:cond delay="10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2" presetClass="entr" presetSubtype="4" fill="hold" grpId="0" nodeType="afterEffect">
                                  <p:stCondLst>
                                    <p:cond delay="10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2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592DA55-4D7D-463F-B58D-ED2F6F4CC3FA}"/>
              </a:ext>
            </a:extLst>
          </p:cNvPr>
          <p:cNvSpPr>
            <a:spLocks noGrp="1"/>
          </p:cNvSpPr>
          <p:nvPr>
            <p:ph type="title"/>
          </p:nvPr>
        </p:nvSpPr>
        <p:spPr>
          <a:xfrm>
            <a:off x="467328" y="365125"/>
            <a:ext cx="11257344" cy="890749"/>
          </a:xfrm>
          <a:effectLst/>
        </p:spPr>
        <p:txBody>
          <a:bodyPr/>
          <a:lstStyle/>
          <a:p>
            <a:r>
              <a:rPr lang="en-US" sz="4000" dirty="0">
                <a:ln w="9525">
                  <a:solidFill>
                    <a:schemeClr val="bg1"/>
                  </a:solidFill>
                  <a:prstDash val="solid"/>
                </a:ln>
                <a:solidFill>
                  <a:schemeClr val="tx1"/>
                </a:solidFill>
                <a:latin typeface="+mn-lt"/>
              </a:rPr>
              <a:t>Tableau Visualizes The Importance of NFL Speed</a:t>
            </a:r>
            <a:endParaRPr lang="en-US" sz="4000" dirty="0">
              <a:solidFill>
                <a:schemeClr val="tx1"/>
              </a:solidFill>
              <a:latin typeface="+mn-lt"/>
            </a:endParaRPr>
          </a:p>
        </p:txBody>
      </p:sp>
      <p:sp>
        <p:nvSpPr>
          <p:cNvPr id="27" name="Rectangle 26">
            <a:extLst>
              <a:ext uri="{FF2B5EF4-FFF2-40B4-BE49-F238E27FC236}">
                <a16:creationId xmlns:a16="http://schemas.microsoft.com/office/drawing/2014/main" id="{4406ACCD-18FC-4BF4-A048-CC038A5E6FED}"/>
              </a:ext>
            </a:extLst>
          </p:cNvPr>
          <p:cNvSpPr/>
          <p:nvPr/>
        </p:nvSpPr>
        <p:spPr>
          <a:xfrm>
            <a:off x="179614" y="1140189"/>
            <a:ext cx="11348357" cy="954107"/>
          </a:xfrm>
          <a:prstGeom prst="rect">
            <a:avLst/>
          </a:prstGeom>
        </p:spPr>
        <p:txBody>
          <a:bodyPr wrap="square">
            <a:spAutoFit/>
          </a:bodyPr>
          <a:lstStyle/>
          <a:p>
            <a:r>
              <a:rPr lang="en-US" sz="2800" b="1" dirty="0">
                <a:ln w="9525">
                  <a:solidFill>
                    <a:schemeClr val="bg1"/>
                  </a:solidFill>
                  <a:prstDash val="solid"/>
                </a:ln>
              </a:rPr>
              <a:t>About 12 different types of visualizations will be shown to demonstrate how the data can be used to understand speed and success</a:t>
            </a:r>
            <a:endParaRPr lang="en-US" sz="2800" dirty="0"/>
          </a:p>
        </p:txBody>
      </p:sp>
      <p:pic>
        <p:nvPicPr>
          <p:cNvPr id="5" name="Picture 4">
            <a:extLst>
              <a:ext uri="{FF2B5EF4-FFF2-40B4-BE49-F238E27FC236}">
                <a16:creationId xmlns:a16="http://schemas.microsoft.com/office/drawing/2014/main" id="{0DE3DC9A-3F41-4D5D-839F-E09A3C5AAA55}"/>
              </a:ext>
            </a:extLst>
          </p:cNvPr>
          <p:cNvPicPr>
            <a:picLocks noChangeAspect="1"/>
          </p:cNvPicPr>
          <p:nvPr/>
        </p:nvPicPr>
        <p:blipFill>
          <a:blip r:embed="rId2"/>
          <a:stretch>
            <a:fillRect/>
          </a:stretch>
        </p:blipFill>
        <p:spPr>
          <a:xfrm>
            <a:off x="1081768" y="2092885"/>
            <a:ext cx="9002816" cy="4158810"/>
          </a:xfrm>
          <a:prstGeom prst="rect">
            <a:avLst/>
          </a:prstGeom>
        </p:spPr>
      </p:pic>
    </p:spTree>
    <p:extLst>
      <p:ext uri="{BB962C8B-B14F-4D97-AF65-F5344CB8AC3E}">
        <p14:creationId xmlns:p14="http://schemas.microsoft.com/office/powerpoint/2010/main" val="70186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406ACCD-18FC-4BF4-A048-CC038A5E6FED}"/>
              </a:ext>
            </a:extLst>
          </p:cNvPr>
          <p:cNvSpPr/>
          <p:nvPr/>
        </p:nvSpPr>
        <p:spPr>
          <a:xfrm>
            <a:off x="918359" y="118157"/>
            <a:ext cx="10355282" cy="523220"/>
          </a:xfrm>
          <a:prstGeom prst="rect">
            <a:avLst/>
          </a:prstGeom>
        </p:spPr>
        <p:txBody>
          <a:bodyPr wrap="square">
            <a:spAutoFit/>
          </a:bodyPr>
          <a:lstStyle/>
          <a:p>
            <a:r>
              <a:rPr lang="en-US" sz="2800" b="1" dirty="0">
                <a:ln w="9525">
                  <a:solidFill>
                    <a:schemeClr val="bg1"/>
                  </a:solidFill>
                  <a:prstDash val="solid"/>
                </a:ln>
              </a:rPr>
              <a:t>Example 1: Max And Average Speeds During Touchdown Plays</a:t>
            </a:r>
            <a:endParaRPr lang="en-US" sz="2800" dirty="0"/>
          </a:p>
        </p:txBody>
      </p:sp>
      <p:pic>
        <p:nvPicPr>
          <p:cNvPr id="4" name="Picture 3">
            <a:extLst>
              <a:ext uri="{FF2B5EF4-FFF2-40B4-BE49-F238E27FC236}">
                <a16:creationId xmlns:a16="http://schemas.microsoft.com/office/drawing/2014/main" id="{B592585E-9B1E-47F2-A8D2-5DC3056D2D13}"/>
              </a:ext>
            </a:extLst>
          </p:cNvPr>
          <p:cNvPicPr>
            <a:picLocks noChangeAspect="1"/>
          </p:cNvPicPr>
          <p:nvPr/>
        </p:nvPicPr>
        <p:blipFill>
          <a:blip r:embed="rId2"/>
          <a:stretch>
            <a:fillRect/>
          </a:stretch>
        </p:blipFill>
        <p:spPr>
          <a:xfrm>
            <a:off x="637266" y="641377"/>
            <a:ext cx="10848069" cy="5743094"/>
          </a:xfrm>
          <a:prstGeom prst="rect">
            <a:avLst/>
          </a:prstGeom>
        </p:spPr>
      </p:pic>
    </p:spTree>
    <p:extLst>
      <p:ext uri="{BB962C8B-B14F-4D97-AF65-F5344CB8AC3E}">
        <p14:creationId xmlns:p14="http://schemas.microsoft.com/office/powerpoint/2010/main" val="346467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406ACCD-18FC-4BF4-A048-CC038A5E6FED}"/>
              </a:ext>
            </a:extLst>
          </p:cNvPr>
          <p:cNvSpPr/>
          <p:nvPr/>
        </p:nvSpPr>
        <p:spPr>
          <a:xfrm>
            <a:off x="421574" y="210384"/>
            <a:ext cx="11118643" cy="523220"/>
          </a:xfrm>
          <a:prstGeom prst="rect">
            <a:avLst/>
          </a:prstGeom>
        </p:spPr>
        <p:txBody>
          <a:bodyPr wrap="square">
            <a:spAutoFit/>
          </a:bodyPr>
          <a:lstStyle/>
          <a:p>
            <a:r>
              <a:rPr lang="en-US" sz="2800" b="1" dirty="0">
                <a:ln w="9525">
                  <a:solidFill>
                    <a:schemeClr val="bg1"/>
                  </a:solidFill>
                  <a:prstDash val="solid"/>
                </a:ln>
              </a:rPr>
              <a:t>Example 2: Understand The Speed Of The Football During Touchdowns</a:t>
            </a:r>
            <a:endParaRPr lang="en-US" sz="2800" dirty="0"/>
          </a:p>
        </p:txBody>
      </p:sp>
      <p:pic>
        <p:nvPicPr>
          <p:cNvPr id="2" name="Picture 1">
            <a:extLst>
              <a:ext uri="{FF2B5EF4-FFF2-40B4-BE49-F238E27FC236}">
                <a16:creationId xmlns:a16="http://schemas.microsoft.com/office/drawing/2014/main" id="{CFDF6E1C-7301-4177-9AC5-0372E67125C6}"/>
              </a:ext>
            </a:extLst>
          </p:cNvPr>
          <p:cNvPicPr>
            <a:picLocks noChangeAspect="1"/>
          </p:cNvPicPr>
          <p:nvPr/>
        </p:nvPicPr>
        <p:blipFill>
          <a:blip r:embed="rId2"/>
          <a:stretch>
            <a:fillRect/>
          </a:stretch>
        </p:blipFill>
        <p:spPr>
          <a:xfrm>
            <a:off x="421574" y="640896"/>
            <a:ext cx="9591921" cy="5693519"/>
          </a:xfrm>
          <a:prstGeom prst="rect">
            <a:avLst/>
          </a:prstGeom>
        </p:spPr>
      </p:pic>
    </p:spTree>
    <p:extLst>
      <p:ext uri="{BB962C8B-B14F-4D97-AF65-F5344CB8AC3E}">
        <p14:creationId xmlns:p14="http://schemas.microsoft.com/office/powerpoint/2010/main" val="251351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406ACCD-18FC-4BF4-A048-CC038A5E6FED}"/>
              </a:ext>
            </a:extLst>
          </p:cNvPr>
          <p:cNvSpPr/>
          <p:nvPr/>
        </p:nvSpPr>
        <p:spPr>
          <a:xfrm>
            <a:off x="813460" y="130015"/>
            <a:ext cx="10355282" cy="523220"/>
          </a:xfrm>
          <a:prstGeom prst="rect">
            <a:avLst/>
          </a:prstGeom>
        </p:spPr>
        <p:txBody>
          <a:bodyPr wrap="square">
            <a:spAutoFit/>
          </a:bodyPr>
          <a:lstStyle/>
          <a:p>
            <a:r>
              <a:rPr lang="en-US" sz="2800" b="1" dirty="0">
                <a:ln w="9525">
                  <a:solidFill>
                    <a:schemeClr val="bg1"/>
                  </a:solidFill>
                  <a:prstDash val="solid"/>
                </a:ln>
              </a:rPr>
              <a:t>Example 3: Track How A Player Uses Speed During Actual Plays</a:t>
            </a:r>
            <a:endParaRPr lang="en-US" sz="2800" dirty="0"/>
          </a:p>
        </p:txBody>
      </p:sp>
      <p:pic>
        <p:nvPicPr>
          <p:cNvPr id="2" name="Picture 1">
            <a:extLst>
              <a:ext uri="{FF2B5EF4-FFF2-40B4-BE49-F238E27FC236}">
                <a16:creationId xmlns:a16="http://schemas.microsoft.com/office/drawing/2014/main" id="{E3368F1E-D412-4915-9D79-F49E31E51F4D}"/>
              </a:ext>
            </a:extLst>
          </p:cNvPr>
          <p:cNvPicPr>
            <a:picLocks noChangeAspect="1"/>
          </p:cNvPicPr>
          <p:nvPr/>
        </p:nvPicPr>
        <p:blipFill>
          <a:blip r:embed="rId2"/>
          <a:stretch>
            <a:fillRect/>
          </a:stretch>
        </p:blipFill>
        <p:spPr>
          <a:xfrm>
            <a:off x="270931" y="653235"/>
            <a:ext cx="11650137" cy="5572033"/>
          </a:xfrm>
          <a:prstGeom prst="rect">
            <a:avLst/>
          </a:prstGeom>
        </p:spPr>
      </p:pic>
    </p:spTree>
    <p:extLst>
      <p:ext uri="{BB962C8B-B14F-4D97-AF65-F5344CB8AC3E}">
        <p14:creationId xmlns:p14="http://schemas.microsoft.com/office/powerpoint/2010/main" val="253981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GMIT PPT TEMPLATE.potx" id="{D93C48A0-390A-440F-A5BA-6BD2F99F3131}" vid="{4869CF89-0CFC-42A4-996B-1F7983A6137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AE6D8FC9333B479AF961B10B7D2E49" ma:contentTypeVersion="1" ma:contentTypeDescription="Create a new document." ma:contentTypeScope="" ma:versionID="a646fe9560d6958ddae2215c111368e0">
  <xsd:schema xmlns:xsd="http://www.w3.org/2001/XMLSchema" xmlns:xs="http://www.w3.org/2001/XMLSchema" xmlns:p="http://schemas.microsoft.com/office/2006/metadata/properties" xmlns:ns2="aef8052c-a514-47ee-96c2-304e94163ec6" targetNamespace="http://schemas.microsoft.com/office/2006/metadata/properties" ma:root="true" ma:fieldsID="df424e48944502b8c197de41ad84ea24" ns2:_="">
    <xsd:import namespace="aef8052c-a514-47ee-96c2-304e94163ec6"/>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f8052c-a514-47ee-96c2-304e94163ec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03F21E-A697-40FD-8719-9C678E0AAD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f8052c-a514-47ee-96c2-304e94163e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C03575-3A85-4602-919E-3615F608CE3C}">
  <ds:schemaRefs>
    <ds:schemaRef ds:uri="http://schemas.microsoft.com/sharepoint/v3/contenttype/forms"/>
  </ds:schemaRefs>
</ds:datastoreItem>
</file>

<file path=customXml/itemProps3.xml><?xml version="1.0" encoding="utf-8"?>
<ds:datastoreItem xmlns:ds="http://schemas.openxmlformats.org/officeDocument/2006/customXml" ds:itemID="{65AD0C05-C5BD-4974-B45E-58BCF53C6043}">
  <ds:schemaRefs>
    <ds:schemaRef ds:uri="http://purl.org/dc/dcmitype/"/>
    <ds:schemaRef ds:uri="http://purl.org/dc/elements/1.1/"/>
    <ds:schemaRef ds:uri="http://www.w3.org/XML/1998/namespace"/>
    <ds:schemaRef ds:uri="http://purl.org/dc/terms/"/>
    <ds:schemaRef ds:uri="aef8052c-a514-47ee-96c2-304e94163ec6"/>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GMIT PPT TEMPLATE</Template>
  <TotalTime>14135</TotalTime>
  <Words>1580</Words>
  <Application>Microsoft Office PowerPoint</Application>
  <PresentationFormat>Widescreen</PresentationFormat>
  <Paragraphs>149</Paragraphs>
  <Slides>21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Arial</vt:lpstr>
      <vt:lpstr>Calibri</vt:lpstr>
      <vt:lpstr>GM Global Sans</vt:lpstr>
      <vt:lpstr>GM Global Sans ExtraLight</vt:lpstr>
      <vt:lpstr>GM Global Sans Light</vt:lpstr>
      <vt:lpstr>GM Global Sans Plain</vt:lpstr>
      <vt:lpstr>GM Global Sans SemiBold</vt:lpstr>
      <vt:lpstr>GM Global Sans SemiLight</vt:lpstr>
      <vt:lpstr>GM Sans Light</vt:lpstr>
      <vt:lpstr>Open Sans Light</vt:lpstr>
      <vt:lpstr>1_Custom Design</vt:lpstr>
      <vt:lpstr>Custom Design</vt:lpstr>
      <vt:lpstr>PowerPoint Presentation</vt:lpstr>
      <vt:lpstr>Opening Remarks</vt:lpstr>
      <vt:lpstr>In Late 2018, the NFL Had a Competition Called The</vt:lpstr>
      <vt:lpstr>The NFL Supplied Real Game Data To The Competitors</vt:lpstr>
      <vt:lpstr>Computing The Importance of NFL Speed</vt:lpstr>
      <vt:lpstr>Tableau Visualizes The Importance of NFL Speed</vt:lpstr>
      <vt:lpstr>PowerPoint Presentation</vt:lpstr>
      <vt:lpstr>PowerPoint Presentation</vt:lpstr>
      <vt:lpstr>PowerPoint Presentation</vt:lpstr>
      <vt:lpstr>PowerPoint Presentation</vt:lpstr>
      <vt:lpstr>Example 5: How Does Team Speed Relate To Success?</vt:lpstr>
      <vt:lpstr>Example 6: How Does Player Speed Relate To Team Success? </vt:lpstr>
      <vt:lpstr>Example 7: How Does Wide Receiver Speed Relate to Production?</vt:lpstr>
      <vt:lpstr>Example 8: How Does Running Back Speed Relate to Production?</vt:lpstr>
      <vt:lpstr>Example 9: How Does Acceleration and Speed Influence Production?</vt:lpstr>
      <vt:lpstr>Example 10: How Does Speed and Play Selection Influence Production?</vt:lpstr>
      <vt:lpstr>Example 11: How Does The Football Speed Influence Team Success?</vt:lpstr>
      <vt:lpstr>Example 12: How Does Passed Football Speed Influence Touchdowns?</vt:lpstr>
      <vt:lpstr>Example 13: How Does Running Football Speed Influence Touchdowns?</vt:lpstr>
      <vt:lpstr>Example 14: How Does QB Speed Change With Age?</vt:lpstr>
      <vt:lpstr>Final Thoughts</vt:lpstr>
    </vt:vector>
  </TitlesOfParts>
  <Company>GM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Delete this page once your deck is complete.</dc:title>
  <dc:creator>Tom Burton</dc:creator>
  <cp:lastModifiedBy>Ken Black</cp:lastModifiedBy>
  <cp:revision>198</cp:revision>
  <dcterms:created xsi:type="dcterms:W3CDTF">2017-02-17T16:59:43Z</dcterms:created>
  <dcterms:modified xsi:type="dcterms:W3CDTF">2019-04-30T15:19:15Z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0x010100D6AE6D8FC9333B479AF961B10B7D2E49</vt:lpwstr>
  </property>
</Properties>
</file>